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7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E5E5B7-C505-400D-9CE0-8B4FF34ABCE6}" type="datetimeFigureOut">
              <a:rPr kumimoji="1" lang="ja-JP" altLang="en-US" smtClean="0"/>
              <a:t>2019/5/6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4C237-86AD-476E-B510-135617ECDF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250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0 – 50 %; Case46, 51 – 75 %; Case13, 76 – 100 %; Case39</a:t>
            </a:r>
          </a:p>
          <a:p>
            <a:r>
              <a:rPr kumimoji="1" lang="en-US" altLang="ja-JP" smtClean="0"/>
              <a:t>weak </a:t>
            </a:r>
            <a:r>
              <a:rPr kumimoji="1" lang="en-US" altLang="ja-JP" dirty="0" smtClean="0"/>
              <a:t>– moderate;</a:t>
            </a:r>
            <a:r>
              <a:rPr kumimoji="1" lang="en-US" altLang="ja-JP" baseline="0" dirty="0" smtClean="0"/>
              <a:t> Case 20</a:t>
            </a:r>
            <a:r>
              <a:rPr kumimoji="1" lang="en-US" altLang="ja-JP" baseline="0" smtClean="0"/>
              <a:t>, strong; Case 46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0F712E-A138-40C0-91ED-DED7C363979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333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2019/5/6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7" Type="http://schemas.openxmlformats.org/officeDocument/2006/relationships/image" Target="../media/image9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実験結果\PDX IHC\Scr-F-40photoshop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420" y="3090267"/>
            <a:ext cx="274320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実験結果\PDX IHC\Scr-H-40photoshop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420" y="930027"/>
            <a:ext cx="274320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実験結果\PDX IHC\sh#1-F-40photoshop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927" y="3090267"/>
            <a:ext cx="274320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実験結果\PDX IHC\sh#1-H-40photoshop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937" y="930027"/>
            <a:ext cx="274320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線コネクタ 4"/>
          <p:cNvCxnSpPr/>
          <p:nvPr/>
        </p:nvCxnSpPr>
        <p:spPr>
          <a:xfrm>
            <a:off x="6691159" y="2996952"/>
            <a:ext cx="6549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13331" y="1906"/>
            <a:ext cx="9202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Figure </a:t>
            </a:r>
            <a:r>
              <a:rPr kumimoji="1" lang="en-US" altLang="ja-JP" dirty="0" smtClean="0"/>
              <a:t>S4A</a:t>
            </a:r>
            <a:r>
              <a:rPr kumimoji="1" lang="en-US" altLang="ja-JP" dirty="0" smtClean="0"/>
              <a:t>; IHC staining for FBXW7 in xenograft tumors derived mice inoculated with DLD-1 cells</a:t>
            </a:r>
            <a:endParaRPr kumimoji="1" lang="ja-JP" altLang="en-US" dirty="0"/>
          </a:p>
        </p:txBody>
      </p:sp>
      <p:cxnSp>
        <p:nvCxnSpPr>
          <p:cNvPr id="13" name="直線コネクタ 12"/>
          <p:cNvCxnSpPr/>
          <p:nvPr/>
        </p:nvCxnSpPr>
        <p:spPr>
          <a:xfrm>
            <a:off x="3883652" y="2996952"/>
            <a:ext cx="6549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/>
        </p:nvCxnSpPr>
        <p:spPr>
          <a:xfrm>
            <a:off x="3883652" y="5148671"/>
            <a:ext cx="6549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>
            <a:off x="6697944" y="5157192"/>
            <a:ext cx="6549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/>
          <p:cNvSpPr txBox="1"/>
          <p:nvPr/>
        </p:nvSpPr>
        <p:spPr>
          <a:xfrm>
            <a:off x="6012160" y="5157192"/>
            <a:ext cx="1358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Scale bars, 100 </a:t>
            </a:r>
            <a:r>
              <a:rPr kumimoji="1" lang="el-GR" altLang="ja-JP" sz="1200" dirty="0" smtClean="0">
                <a:latin typeface="Calibri"/>
                <a:cs typeface="Calibri"/>
              </a:rPr>
              <a:t>μ</a:t>
            </a:r>
            <a:r>
              <a:rPr kumimoji="1" lang="en-US" altLang="ja-JP" sz="1200" dirty="0" smtClean="0"/>
              <a:t>m</a:t>
            </a:r>
            <a:endParaRPr kumimoji="1" lang="ja-JP" altLang="en-US" sz="12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44862" y="1778823"/>
            <a:ext cx="4748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H.E.</a:t>
            </a:r>
            <a:endParaRPr kumimoji="1" lang="ja-JP" altLang="en-US" sz="14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058687" y="3851756"/>
            <a:ext cx="705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FBXW7</a:t>
            </a:r>
            <a:endParaRPr kumimoji="1" lang="ja-JP" altLang="en-US" sz="1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914732" y="600943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WT</a:t>
            </a:r>
            <a:endParaRPr kumimoji="1" lang="ja-JP" altLang="en-US" sz="1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576150" y="600943"/>
            <a:ext cx="8680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sh</a:t>
            </a:r>
            <a:r>
              <a:rPr lang="en-US" altLang="ja-JP" sz="1400" i="1" dirty="0" smtClean="0"/>
              <a:t>FBXW7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82770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79512" y="1486525"/>
            <a:ext cx="1880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Percentage of </a:t>
            </a:r>
          </a:p>
          <a:p>
            <a:r>
              <a:rPr kumimoji="1" lang="en-US" altLang="ja-JP" sz="1400" dirty="0" smtClean="0"/>
              <a:t>positive staining</a:t>
            </a:r>
            <a:endParaRPr kumimoji="1" lang="ja-JP" altLang="en-US" sz="1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79512" y="4154980"/>
            <a:ext cx="19412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Staining Intensity</a:t>
            </a:r>
            <a:endParaRPr kumimoji="1" lang="ja-JP" altLang="en-US" sz="1400" dirty="0"/>
          </a:p>
        </p:txBody>
      </p:sp>
      <p:pic>
        <p:nvPicPr>
          <p:cNvPr id="1026" name="Picture 2" descr="F:\実験結果\IHC figure\Case46\Case46_bio2_F_20photoshop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0"/>
          <a:stretch/>
        </p:blipFill>
        <p:spPr bwMode="auto">
          <a:xfrm>
            <a:off x="1619672" y="1001444"/>
            <a:ext cx="2377440" cy="164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実験結果\IHC figure\Case13\Case13_bio2_FBXW7_20photoshop.t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0"/>
          <a:stretch/>
        </p:blipFill>
        <p:spPr bwMode="auto">
          <a:xfrm>
            <a:off x="4067944" y="1001444"/>
            <a:ext cx="2377440" cy="164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F:\実験結果\IHC figure\Case39\Case39_bio_F_20photoshop.t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0"/>
          <a:stretch/>
        </p:blipFill>
        <p:spPr bwMode="auto">
          <a:xfrm>
            <a:off x="6515040" y="1001446"/>
            <a:ext cx="2377440" cy="164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F:\実験結果\IHC figure\Case46\Revise\Case46-bio-F-40photoshop.tif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6" t="10398" r="30184" b="39963"/>
          <a:stretch/>
        </p:blipFill>
        <p:spPr bwMode="auto">
          <a:xfrm>
            <a:off x="4139951" y="3429000"/>
            <a:ext cx="2376000" cy="177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実験結果\IHC figure\Case20\Case20_bio4_F_40photoshop.tif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5" t="35514" r="19585" b="14790"/>
          <a:stretch/>
        </p:blipFill>
        <p:spPr bwMode="auto">
          <a:xfrm>
            <a:off x="1648568" y="3429000"/>
            <a:ext cx="2376000" cy="177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直線コネクタ 14"/>
          <p:cNvCxnSpPr/>
          <p:nvPr/>
        </p:nvCxnSpPr>
        <p:spPr>
          <a:xfrm>
            <a:off x="8629680" y="2643834"/>
            <a:ext cx="262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2944568" y="5206323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>
            <a:off x="5435951" y="5206323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3734312" y="2642556"/>
            <a:ext cx="262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>
            <a:off x="6182584" y="2643832"/>
            <a:ext cx="262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13331" y="1906"/>
            <a:ext cx="6945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mtClean="0"/>
              <a:t>Figure </a:t>
            </a:r>
            <a:r>
              <a:rPr kumimoji="1" lang="en-US" altLang="ja-JP" smtClean="0"/>
              <a:t>S4B</a:t>
            </a:r>
            <a:r>
              <a:rPr kumimoji="1" lang="en-US" altLang="ja-JP" dirty="0" smtClean="0"/>
              <a:t>; Representative IHC pictures for each FBXW7 staining pattern</a:t>
            </a:r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991042" y="3121223"/>
            <a:ext cx="6610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Strong</a:t>
            </a:r>
            <a:endParaRPr kumimoji="1" lang="ja-JP" altLang="en-US" sz="1400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2118493" y="3121223"/>
            <a:ext cx="1517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weak to moderate</a:t>
            </a:r>
            <a:endParaRPr kumimoji="1" lang="ja-JP" altLang="en-US" sz="1400" dirty="0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7336661" y="744959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76 – 100 %</a:t>
            </a:r>
            <a:endParaRPr kumimoji="1" lang="ja-JP" altLang="en-US" sz="1400" dirty="0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4804535" y="735205"/>
            <a:ext cx="8883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51 – 75 %</a:t>
            </a:r>
            <a:endParaRPr kumimoji="1" lang="ja-JP" altLang="en-US" sz="1400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2483768" y="735205"/>
            <a:ext cx="7970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0</a:t>
            </a:r>
            <a:r>
              <a:rPr lang="en-US" altLang="ja-JP" sz="1400" dirty="0" smtClean="0"/>
              <a:t> – 50 %</a:t>
            </a:r>
            <a:endParaRPr kumimoji="1" lang="ja-JP" altLang="en-US" sz="1400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7750694" y="2643834"/>
            <a:ext cx="121379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/>
              <a:t>Scale bars, 100 </a:t>
            </a:r>
            <a:r>
              <a:rPr kumimoji="1" lang="el-GR" altLang="ja-JP" sz="1050" dirty="0" smtClean="0">
                <a:latin typeface="Calibri"/>
                <a:cs typeface="Calibri"/>
              </a:rPr>
              <a:t>μ</a:t>
            </a:r>
            <a:r>
              <a:rPr kumimoji="1" lang="en-US" altLang="ja-JP" sz="1050" dirty="0" smtClean="0"/>
              <a:t>m</a:t>
            </a:r>
            <a:endParaRPr kumimoji="1" lang="ja-JP" altLang="en-US" sz="105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337758" y="5223956"/>
            <a:ext cx="121379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/>
              <a:t>Scale bars, 100 </a:t>
            </a:r>
            <a:r>
              <a:rPr kumimoji="1" lang="el-GR" altLang="ja-JP" sz="1050" dirty="0" smtClean="0">
                <a:latin typeface="Calibri"/>
                <a:cs typeface="Calibri"/>
              </a:rPr>
              <a:t>μ</a:t>
            </a:r>
            <a:r>
              <a:rPr kumimoji="1" lang="en-US" altLang="ja-JP" sz="1050" dirty="0" smtClean="0"/>
              <a:t>m</a:t>
            </a:r>
            <a:endParaRPr kumimoji="1" lang="ja-JP" altLang="en-US" sz="1050" dirty="0"/>
          </a:p>
        </p:txBody>
      </p:sp>
    </p:spTree>
    <p:extLst>
      <p:ext uri="{BB962C8B-B14F-4D97-AF65-F5344CB8AC3E}">
        <p14:creationId xmlns:p14="http://schemas.microsoft.com/office/powerpoint/2010/main" val="25951837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101</Words>
  <Application>Microsoft Office PowerPoint</Application>
  <PresentationFormat>画面に合わせる (4:3)</PresentationFormat>
  <Paragraphs>20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本間周作</dc:creator>
  <cp:lastModifiedBy>FJ-USER</cp:lastModifiedBy>
  <cp:revision>10</cp:revision>
  <dcterms:created xsi:type="dcterms:W3CDTF">2019-04-19T05:47:17Z</dcterms:created>
  <dcterms:modified xsi:type="dcterms:W3CDTF">2019-05-06T11:39:58Z</dcterms:modified>
</cp:coreProperties>
</file>