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13" autoAdjust="0"/>
  </p:normalViewPr>
  <p:slideViewPr>
    <p:cSldViewPr>
      <p:cViewPr>
        <p:scale>
          <a:sx n="75" d="100"/>
          <a:sy n="75" d="100"/>
        </p:scale>
        <p:origin x="-7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real%20time%20qPCR\PDX\PDX_FBXW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455;&#39443;&#32080;&#26524;\real%20time%20qPCR\PDX\PDX_FBXW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6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9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Sheet1!$G$5:$G$15</c:f>
                <c:numCache>
                  <c:formatCode>General</c:formatCode>
                  <c:ptCount val="11"/>
                  <c:pt idx="0">
                    <c:v>0.16153146617904038</c:v>
                  </c:pt>
                  <c:pt idx="1">
                    <c:v>0.12226456511540411</c:v>
                  </c:pt>
                  <c:pt idx="3">
                    <c:v>0.28432241476076187</c:v>
                  </c:pt>
                  <c:pt idx="4">
                    <c:v>0.11920269038498348</c:v>
                  </c:pt>
                  <c:pt idx="6">
                    <c:v>0.21547764109353734</c:v>
                  </c:pt>
                  <c:pt idx="7">
                    <c:v>0.24040378026616185</c:v>
                  </c:pt>
                  <c:pt idx="9">
                    <c:v>0.29249815395542172</c:v>
                  </c:pt>
                  <c:pt idx="10">
                    <c:v>8.9775175159096582E-2</c:v>
                  </c:pt>
                </c:numCache>
              </c:numRef>
            </c:plus>
            <c:minus>
              <c:numRef>
                <c:f>Sheet1!$G$5:$G$15</c:f>
                <c:numCache>
                  <c:formatCode>General</c:formatCode>
                  <c:ptCount val="11"/>
                  <c:pt idx="0">
                    <c:v>0.16153146617904038</c:v>
                  </c:pt>
                  <c:pt idx="1">
                    <c:v>0.12226456511540411</c:v>
                  </c:pt>
                  <c:pt idx="3">
                    <c:v>0.28432241476076187</c:v>
                  </c:pt>
                  <c:pt idx="4">
                    <c:v>0.11920269038498348</c:v>
                  </c:pt>
                  <c:pt idx="6">
                    <c:v>0.21547764109353734</c:v>
                  </c:pt>
                  <c:pt idx="7">
                    <c:v>0.24040378026616185</c:v>
                  </c:pt>
                  <c:pt idx="9">
                    <c:v>0.29249815395542172</c:v>
                  </c:pt>
                  <c:pt idx="10">
                    <c:v>8.9775175159096582E-2</c:v>
                  </c:pt>
                </c:numCache>
              </c:numRef>
            </c:minus>
          </c:errBars>
          <c:val>
            <c:numRef>
              <c:f>Sheet1!$F$5:$F$15</c:f>
              <c:numCache>
                <c:formatCode>General</c:formatCode>
                <c:ptCount val="11"/>
                <c:pt idx="0">
                  <c:v>1</c:v>
                </c:pt>
                <c:pt idx="1">
                  <c:v>0.65244102156221206</c:v>
                </c:pt>
                <c:pt idx="3">
                  <c:v>1</c:v>
                </c:pt>
                <c:pt idx="4">
                  <c:v>1.1545740815390098</c:v>
                </c:pt>
                <c:pt idx="6">
                  <c:v>1</c:v>
                </c:pt>
                <c:pt idx="7">
                  <c:v>1.1395774459648123</c:v>
                </c:pt>
                <c:pt idx="9">
                  <c:v>1</c:v>
                </c:pt>
                <c:pt idx="10">
                  <c:v>0.42375649866380166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768000"/>
        <c:axId val="58773888"/>
      </c:barChart>
      <c:catAx>
        <c:axId val="58768000"/>
        <c:scaling>
          <c:orientation val="minMax"/>
        </c:scaling>
        <c:delete val="0"/>
        <c:axPos val="b"/>
        <c:majorTickMark val="none"/>
        <c:minorTickMark val="none"/>
        <c:tickLblPos val="none"/>
        <c:crossAx val="58773888"/>
        <c:crosses val="autoZero"/>
        <c:auto val="1"/>
        <c:lblAlgn val="ctr"/>
        <c:lblOffset val="100"/>
        <c:noMultiLvlLbl val="0"/>
      </c:catAx>
      <c:valAx>
        <c:axId val="587738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altLang="ja-JP" sz="1200" b="0" dirty="0" smtClean="0"/>
                  <a:t>Relative </a:t>
                </a:r>
                <a:r>
                  <a:rPr lang="en-US" altLang="ja-JP" sz="1200" b="0" i="1" dirty="0" smtClean="0"/>
                  <a:t>BMI1</a:t>
                </a:r>
                <a:r>
                  <a:rPr lang="en-US" altLang="ja-JP" sz="1200" b="0" dirty="0" smtClean="0"/>
                  <a:t> expression</a:t>
                </a:r>
                <a:endParaRPr lang="ja-JP" altLang="en-US" sz="1200" b="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876800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Sheet1!$J$5:$J$15</c:f>
                <c:numCache>
                  <c:formatCode>General</c:formatCode>
                  <c:ptCount val="11"/>
                  <c:pt idx="0">
                    <c:v>0.14318398402893798</c:v>
                  </c:pt>
                  <c:pt idx="1">
                    <c:v>0.18246421186178932</c:v>
                  </c:pt>
                  <c:pt idx="3">
                    <c:v>3.127127582497561E-2</c:v>
                  </c:pt>
                  <c:pt idx="4">
                    <c:v>0.18596824334782303</c:v>
                  </c:pt>
                  <c:pt idx="6">
                    <c:v>0.15957609347679003</c:v>
                  </c:pt>
                  <c:pt idx="7">
                    <c:v>0.18263353100292259</c:v>
                  </c:pt>
                  <c:pt idx="9">
                    <c:v>0.57232614586984243</c:v>
                  </c:pt>
                  <c:pt idx="10">
                    <c:v>7.0518658871661175E-3</c:v>
                  </c:pt>
                </c:numCache>
              </c:numRef>
            </c:plus>
            <c:minus>
              <c:numRef>
                <c:f>Sheet1!$J$5:$J$15</c:f>
                <c:numCache>
                  <c:formatCode>General</c:formatCode>
                  <c:ptCount val="11"/>
                  <c:pt idx="0">
                    <c:v>0.14318398402893798</c:v>
                  </c:pt>
                  <c:pt idx="1">
                    <c:v>0.18246421186178932</c:v>
                  </c:pt>
                  <c:pt idx="3">
                    <c:v>3.127127582497561E-2</c:v>
                  </c:pt>
                  <c:pt idx="4">
                    <c:v>0.18596824334782303</c:v>
                  </c:pt>
                  <c:pt idx="6">
                    <c:v>0.15957609347679003</c:v>
                  </c:pt>
                  <c:pt idx="7">
                    <c:v>0.18263353100292259</c:v>
                  </c:pt>
                  <c:pt idx="9">
                    <c:v>0.57232614586984243</c:v>
                  </c:pt>
                  <c:pt idx="10">
                    <c:v>7.0518658871661175E-3</c:v>
                  </c:pt>
                </c:numCache>
              </c:numRef>
            </c:minus>
          </c:errBars>
          <c:val>
            <c:numRef>
              <c:f>Sheet1!$I$5:$I$15</c:f>
              <c:numCache>
                <c:formatCode>General</c:formatCode>
                <c:ptCount val="11"/>
                <c:pt idx="0">
                  <c:v>1</c:v>
                </c:pt>
                <c:pt idx="1">
                  <c:v>0.25235572670888268</c:v>
                </c:pt>
                <c:pt idx="3">
                  <c:v>1</c:v>
                </c:pt>
                <c:pt idx="4">
                  <c:v>0.66133945843171904</c:v>
                </c:pt>
                <c:pt idx="6">
                  <c:v>1</c:v>
                </c:pt>
                <c:pt idx="7">
                  <c:v>0.32359303580170395</c:v>
                </c:pt>
                <c:pt idx="9">
                  <c:v>1</c:v>
                </c:pt>
                <c:pt idx="10">
                  <c:v>3.1276245907982024E-2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795904"/>
        <c:axId val="58797440"/>
      </c:barChart>
      <c:catAx>
        <c:axId val="58795904"/>
        <c:scaling>
          <c:orientation val="minMax"/>
        </c:scaling>
        <c:delete val="0"/>
        <c:axPos val="b"/>
        <c:majorTickMark val="none"/>
        <c:minorTickMark val="none"/>
        <c:tickLblPos val="none"/>
        <c:crossAx val="58797440"/>
        <c:crosses val="autoZero"/>
        <c:auto val="1"/>
        <c:lblAlgn val="ctr"/>
        <c:lblOffset val="100"/>
        <c:noMultiLvlLbl val="0"/>
      </c:catAx>
      <c:valAx>
        <c:axId val="587974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altLang="ja-JP" sz="1200" b="0" dirty="0" smtClean="0"/>
                  <a:t>Relative </a:t>
                </a:r>
                <a:r>
                  <a:rPr lang="en-US" altLang="ja-JP" sz="1200" b="0" i="1" dirty="0" smtClean="0"/>
                  <a:t>LGR5</a:t>
                </a:r>
                <a:r>
                  <a:rPr lang="en-US" altLang="ja-JP" sz="1200" b="0" dirty="0" smtClean="0"/>
                  <a:t> expression</a:t>
                </a:r>
                <a:endParaRPr lang="ja-JP" altLang="en-US" sz="1200" b="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8795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F21CD-01DC-4C28-8D93-B65470DE2836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23FE8-B90C-49BF-B20A-E9B540F3F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31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PDX#1: 5611T</a:t>
            </a:r>
          </a:p>
          <a:p>
            <a:r>
              <a:rPr kumimoji="1" lang="en-US" altLang="ja-JP" dirty="0" smtClean="0"/>
              <a:t>PDX#2: 6318T</a:t>
            </a:r>
          </a:p>
          <a:p>
            <a:r>
              <a:rPr kumimoji="1" lang="en-US" altLang="ja-JP" dirty="0" smtClean="0"/>
              <a:t>PDX#3:</a:t>
            </a:r>
            <a:r>
              <a:rPr kumimoji="1" lang="en-US" altLang="ja-JP" baseline="0" dirty="0" smtClean="0"/>
              <a:t> 5521T1</a:t>
            </a:r>
          </a:p>
          <a:p>
            <a:r>
              <a:rPr kumimoji="1" lang="en-US" altLang="ja-JP" baseline="0" dirty="0" smtClean="0"/>
              <a:t>PDX#4: 57301T2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23FE8-B90C-49BF-B20A-E9B540F3F94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95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2019/5/6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chart" Target="../charts/chart2.xml"/><Relationship Id="rId4" Type="http://schemas.openxmlformats.org/officeDocument/2006/relationships/image" Target="../media/image2.png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t="25000" r="54092" b="21926"/>
          <a:stretch/>
        </p:blipFill>
        <p:spPr bwMode="auto">
          <a:xfrm>
            <a:off x="548691" y="661919"/>
            <a:ext cx="1103925" cy="107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4" t="25410" r="11350" b="21516"/>
          <a:stretch/>
        </p:blipFill>
        <p:spPr bwMode="auto">
          <a:xfrm>
            <a:off x="2051720" y="661919"/>
            <a:ext cx="1579492" cy="15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20953" r="54032" b="25973"/>
          <a:stretch/>
        </p:blipFill>
        <p:spPr bwMode="auto">
          <a:xfrm>
            <a:off x="532856" y="2823203"/>
            <a:ext cx="1119760" cy="107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4" t="21363" r="11059" b="25563"/>
          <a:stretch/>
        </p:blipFill>
        <p:spPr bwMode="auto">
          <a:xfrm>
            <a:off x="2033746" y="2823203"/>
            <a:ext cx="1602149" cy="153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16643" y="1828392"/>
            <a:ext cx="6389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PDX#2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6643" y="3994246"/>
            <a:ext cx="6389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PDX#3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6643" y="6175472"/>
            <a:ext cx="6389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PDX#4</a:t>
            </a:r>
            <a:endParaRPr kumimoji="1" lang="ja-JP" altLang="en-US" sz="1200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2043031" y="2240114"/>
            <a:ext cx="1592864" cy="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2039936" y="661919"/>
            <a:ext cx="3753" cy="157819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707824" y="2240695"/>
            <a:ext cx="64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err="1"/>
              <a:t>EpCAM</a:t>
            </a:r>
            <a:endParaRPr kumimoji="1" lang="ja-JP" altLang="en-US" sz="1000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1674196" y="1224301"/>
            <a:ext cx="539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/>
              <a:t>CD44</a:t>
            </a:r>
            <a:endParaRPr kumimoji="1" lang="ja-JP" altLang="en-US" sz="1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87628" y="661919"/>
            <a:ext cx="1812364" cy="24622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err="1" smtClean="0"/>
              <a:t>EpCAM</a:t>
            </a:r>
            <a:r>
              <a:rPr kumimoji="1" lang="en-US" altLang="ja-JP" sz="1000" baseline="30000" dirty="0" err="1" smtClean="0"/>
              <a:t>high</a:t>
            </a:r>
            <a:r>
              <a:rPr kumimoji="1" lang="en-US" altLang="ja-JP" sz="1000" dirty="0" smtClean="0"/>
              <a:t>/CD44</a:t>
            </a:r>
            <a:r>
              <a:rPr kumimoji="1" lang="en-US" altLang="ja-JP" sz="1000" baseline="30000" dirty="0" smtClean="0"/>
              <a:t>high</a:t>
            </a:r>
            <a:r>
              <a:rPr kumimoji="1" lang="en-US" altLang="ja-JP" sz="1000" dirty="0" smtClean="0"/>
              <a:t> </a:t>
            </a:r>
            <a:r>
              <a:rPr kumimoji="1" lang="en-US" altLang="ja-JP" sz="1000" dirty="0"/>
              <a:t>population</a:t>
            </a:r>
            <a:endParaRPr kumimoji="1" lang="ja-JP" altLang="en-US" sz="1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89175" y="1827618"/>
            <a:ext cx="179572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err="1" smtClean="0"/>
              <a:t>EpCAM</a:t>
            </a:r>
            <a:r>
              <a:rPr lang="en-US" altLang="ja-JP" sz="1000" baseline="30000" dirty="0" err="1" smtClean="0"/>
              <a:t>high</a:t>
            </a:r>
            <a:r>
              <a:rPr lang="en-US" altLang="ja-JP" sz="1000" dirty="0" smtClean="0"/>
              <a:t>/CD44</a:t>
            </a:r>
            <a:r>
              <a:rPr lang="en-US" altLang="ja-JP" sz="1000" baseline="30000" dirty="0" smtClean="0"/>
              <a:t>low</a:t>
            </a:r>
            <a:r>
              <a:rPr kumimoji="1" lang="en-US" altLang="ja-JP" sz="1000" dirty="0" smtClean="0"/>
              <a:t> </a:t>
            </a:r>
            <a:r>
              <a:rPr kumimoji="1" lang="en-US" altLang="ja-JP" sz="1000" dirty="0"/>
              <a:t>population</a:t>
            </a:r>
            <a:endParaRPr kumimoji="1" lang="ja-JP" altLang="en-US" sz="1000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2034999" y="4406915"/>
            <a:ext cx="160089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2031904" y="2823203"/>
            <a:ext cx="0" cy="158371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699792" y="4406915"/>
            <a:ext cx="64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err="1"/>
              <a:t>EpCAM</a:t>
            </a:r>
            <a:endParaRPr kumimoji="1" lang="ja-JP" altLang="en-US" sz="1000" dirty="0"/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1666164" y="3432422"/>
            <a:ext cx="539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/>
              <a:t>CD44</a:t>
            </a:r>
            <a:endParaRPr kumimoji="1" lang="ja-JP" altLang="en-US" sz="1000" dirty="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551923" y="1752245"/>
            <a:ext cx="1100693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H="1" flipV="1">
            <a:off x="532856" y="661919"/>
            <a:ext cx="6695" cy="10903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899593" y="1752245"/>
            <a:ext cx="5040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/>
              <a:t>FSC-A</a:t>
            </a:r>
            <a:endParaRPr kumimoji="1" lang="ja-JP" altLang="en-US" sz="1000" dirty="0"/>
          </a:p>
        </p:txBody>
      </p:sp>
      <p:sp>
        <p:nvSpPr>
          <p:cNvPr id="34" name="テキスト ボックス 33"/>
          <p:cNvSpPr txBox="1"/>
          <p:nvPr/>
        </p:nvSpPr>
        <p:spPr>
          <a:xfrm rot="16200000">
            <a:off x="67838" y="1019967"/>
            <a:ext cx="7145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/>
              <a:t>DAPI</a:t>
            </a:r>
            <a:endParaRPr kumimoji="1" lang="ja-JP" altLang="en-US" sz="1000" dirty="0"/>
          </a:p>
        </p:txBody>
      </p:sp>
      <p:cxnSp>
        <p:nvCxnSpPr>
          <p:cNvPr id="35" name="直線矢印コネクタ 34"/>
          <p:cNvCxnSpPr/>
          <p:nvPr/>
        </p:nvCxnSpPr>
        <p:spPr>
          <a:xfrm flipV="1">
            <a:off x="539552" y="3949226"/>
            <a:ext cx="1152128" cy="88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539552" y="2815047"/>
            <a:ext cx="0" cy="113417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876712" y="3950115"/>
            <a:ext cx="5040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/>
              <a:t>FSC-A</a:t>
            </a:r>
            <a:endParaRPr kumimoji="1" lang="ja-JP" altLang="en-US" sz="1000" dirty="0"/>
          </a:p>
        </p:txBody>
      </p:sp>
      <p:sp>
        <p:nvSpPr>
          <p:cNvPr id="38" name="テキスト ボックス 37"/>
          <p:cNvSpPr txBox="1"/>
          <p:nvPr/>
        </p:nvSpPr>
        <p:spPr>
          <a:xfrm rot="16200000">
            <a:off x="172267" y="3239083"/>
            <a:ext cx="505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/>
              <a:t>DAPI</a:t>
            </a:r>
            <a:endParaRPr kumimoji="1" lang="ja-JP" altLang="en-US" sz="1000" dirty="0"/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1508213" y="1430356"/>
            <a:ext cx="28880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>
            <a:off x="1508213" y="3580227"/>
            <a:ext cx="28880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7884368" y="338773"/>
            <a:ext cx="115561" cy="9989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/>
          </a:p>
        </p:txBody>
      </p:sp>
      <p:sp>
        <p:nvSpPr>
          <p:cNvPr id="49" name="正方形/長方形 48"/>
          <p:cNvSpPr/>
          <p:nvPr/>
        </p:nvSpPr>
        <p:spPr>
          <a:xfrm>
            <a:off x="7884368" y="520797"/>
            <a:ext cx="115561" cy="99891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964849" y="264451"/>
            <a:ext cx="1217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/>
              <a:t>EpCAM</a:t>
            </a:r>
            <a:r>
              <a:rPr lang="en-US" altLang="ja-JP" sz="1000" baseline="30000" dirty="0" err="1" smtClean="0"/>
              <a:t>high</a:t>
            </a:r>
            <a:r>
              <a:rPr kumimoji="1" lang="en-US" altLang="ja-JP" sz="1000" dirty="0" smtClean="0"/>
              <a:t>/CD44</a:t>
            </a:r>
            <a:r>
              <a:rPr kumimoji="1" lang="en-US" altLang="ja-JP" sz="1000" baseline="30000" dirty="0" smtClean="0"/>
              <a:t>high</a:t>
            </a:r>
            <a:endParaRPr kumimoji="1" lang="ja-JP" altLang="en-US" sz="1000" baseline="300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964849" y="446475"/>
            <a:ext cx="1179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/>
              <a:t>EpCAM</a:t>
            </a:r>
            <a:r>
              <a:rPr lang="en-US" altLang="ja-JP" sz="1000" baseline="30000" dirty="0" err="1" smtClean="0"/>
              <a:t>high</a:t>
            </a:r>
            <a:r>
              <a:rPr kumimoji="1" lang="en-US" altLang="ja-JP" sz="1000" dirty="0" smtClean="0"/>
              <a:t>/CD44</a:t>
            </a:r>
            <a:r>
              <a:rPr lang="en-US" altLang="ja-JP" sz="1000" baseline="30000" dirty="0" smtClean="0"/>
              <a:t>low</a:t>
            </a:r>
            <a:endParaRPr kumimoji="1" lang="ja-JP" altLang="en-US" sz="1000" baseline="300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812360" y="737605"/>
            <a:ext cx="13703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*</a:t>
            </a:r>
            <a:r>
              <a:rPr lang="en-US" altLang="ja-JP" sz="1000" dirty="0"/>
              <a:t>   </a:t>
            </a:r>
            <a:r>
              <a:rPr lang="en-US" altLang="ja-JP" sz="1000" dirty="0" smtClean="0"/>
              <a:t>: </a:t>
            </a:r>
            <a:r>
              <a:rPr kumimoji="1" lang="en-US" altLang="ja-JP" sz="1000" i="1" dirty="0" smtClean="0"/>
              <a:t>p</a:t>
            </a:r>
            <a:r>
              <a:rPr kumimoji="1" lang="en-US" altLang="ja-JP" sz="1000" dirty="0" smtClean="0"/>
              <a:t> &lt; 0.05</a:t>
            </a:r>
            <a:endParaRPr kumimoji="1" lang="en-US" altLang="ja-JP" sz="1000" dirty="0"/>
          </a:p>
          <a:p>
            <a:r>
              <a:rPr lang="en-US" altLang="ja-JP" sz="1000" dirty="0"/>
              <a:t>** </a:t>
            </a:r>
            <a:r>
              <a:rPr lang="en-US" altLang="ja-JP" sz="1000" dirty="0" smtClean="0"/>
              <a:t>: </a:t>
            </a:r>
            <a:r>
              <a:rPr lang="en-US" altLang="ja-JP" sz="1000" i="1" dirty="0" smtClean="0"/>
              <a:t>p</a:t>
            </a:r>
            <a:r>
              <a:rPr lang="en-US" altLang="ja-JP" sz="1000" dirty="0" smtClean="0"/>
              <a:t> &lt; 0.01</a:t>
            </a:r>
          </a:p>
          <a:p>
            <a:r>
              <a:rPr kumimoji="1" lang="en-US" altLang="ja-JP" sz="1000" dirty="0" smtClean="0"/>
              <a:t>N.S.: </a:t>
            </a:r>
            <a:r>
              <a:rPr lang="en-US" altLang="ja-JP" sz="1000" dirty="0"/>
              <a:t>n</a:t>
            </a:r>
            <a:r>
              <a:rPr kumimoji="1" lang="en-US" altLang="ja-JP" sz="1000" dirty="0" smtClean="0"/>
              <a:t>ot significant</a:t>
            </a:r>
            <a:endParaRPr kumimoji="1" lang="ja-JP" altLang="en-US" sz="1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28799" r="54136" b="18344"/>
          <a:stretch/>
        </p:blipFill>
        <p:spPr bwMode="auto">
          <a:xfrm>
            <a:off x="548797" y="5023546"/>
            <a:ext cx="1103819" cy="107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9" t="28802" r="11417" b="17597"/>
          <a:stretch/>
        </p:blipFill>
        <p:spPr bwMode="auto">
          <a:xfrm>
            <a:off x="2031904" y="4993336"/>
            <a:ext cx="1603991" cy="157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3" name="直線矢印コネクタ 92"/>
          <p:cNvCxnSpPr/>
          <p:nvPr/>
        </p:nvCxnSpPr>
        <p:spPr>
          <a:xfrm>
            <a:off x="2019652" y="6565710"/>
            <a:ext cx="160089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 flipV="1">
            <a:off x="2016557" y="4983443"/>
            <a:ext cx="0" cy="158371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>
            <a:off x="2684445" y="6567155"/>
            <a:ext cx="64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err="1"/>
              <a:t>EpCAM</a:t>
            </a:r>
            <a:endParaRPr kumimoji="1" lang="ja-JP" altLang="en-US" sz="1000" dirty="0"/>
          </a:p>
        </p:txBody>
      </p:sp>
      <p:sp>
        <p:nvSpPr>
          <p:cNvPr id="96" name="テキスト ボックス 95"/>
          <p:cNvSpPr txBox="1"/>
          <p:nvPr/>
        </p:nvSpPr>
        <p:spPr>
          <a:xfrm rot="16200000">
            <a:off x="1650817" y="5592662"/>
            <a:ext cx="539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/>
              <a:t>CD44</a:t>
            </a:r>
            <a:endParaRPr kumimoji="1" lang="ja-JP" altLang="en-US" sz="1000" dirty="0"/>
          </a:p>
        </p:txBody>
      </p:sp>
      <p:cxnSp>
        <p:nvCxnSpPr>
          <p:cNvPr id="99" name="直線矢印コネクタ 98"/>
          <p:cNvCxnSpPr/>
          <p:nvPr/>
        </p:nvCxnSpPr>
        <p:spPr>
          <a:xfrm>
            <a:off x="533450" y="6109466"/>
            <a:ext cx="1142883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 flipV="1">
            <a:off x="521078" y="4975287"/>
            <a:ext cx="0" cy="113417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861365" y="6110355"/>
            <a:ext cx="5040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/>
              <a:t>FSC-A</a:t>
            </a:r>
            <a:endParaRPr kumimoji="1" lang="ja-JP" altLang="en-US" sz="1000" dirty="0"/>
          </a:p>
        </p:txBody>
      </p:sp>
      <p:sp>
        <p:nvSpPr>
          <p:cNvPr id="102" name="テキスト ボックス 101"/>
          <p:cNvSpPr txBox="1"/>
          <p:nvPr/>
        </p:nvSpPr>
        <p:spPr>
          <a:xfrm rot="16200000">
            <a:off x="156919" y="5399322"/>
            <a:ext cx="5057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/>
              <a:t>DAPI</a:t>
            </a:r>
            <a:endParaRPr kumimoji="1" lang="ja-JP" altLang="en-US" sz="1000" dirty="0"/>
          </a:p>
        </p:txBody>
      </p:sp>
      <p:cxnSp>
        <p:nvCxnSpPr>
          <p:cNvPr id="103" name="直線矢印コネクタ 102"/>
          <p:cNvCxnSpPr/>
          <p:nvPr/>
        </p:nvCxnSpPr>
        <p:spPr>
          <a:xfrm>
            <a:off x="1492866" y="5740467"/>
            <a:ext cx="28880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4" name="グラフ 1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464928"/>
              </p:ext>
            </p:extLst>
          </p:nvPr>
        </p:nvGraphicFramePr>
        <p:xfrm>
          <a:off x="4499992" y="506883"/>
          <a:ext cx="3384376" cy="2850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0" name="グラフ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015148"/>
              </p:ext>
            </p:extLst>
          </p:nvPr>
        </p:nvGraphicFramePr>
        <p:xfrm>
          <a:off x="4481085" y="3839716"/>
          <a:ext cx="3403283" cy="2850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181316" y="243798"/>
            <a:ext cx="56511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BMI1</a:t>
            </a:r>
            <a:endParaRPr kumimoji="1" lang="ja-JP" altLang="en-US" sz="1200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181316" y="3657129"/>
            <a:ext cx="56511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LGR5</a:t>
            </a:r>
            <a:endParaRPr kumimoji="1" lang="ja-JP" altLang="en-US" sz="1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76056" y="3254769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PDX#1</a:t>
            </a:r>
            <a:endParaRPr kumimoji="1" lang="ja-JP" altLang="en-US" sz="1000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5790662" y="3254768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PDX#2</a:t>
            </a:r>
            <a:endParaRPr kumimoji="1" lang="ja-JP" altLang="en-US" sz="1000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6516216" y="3254787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PDX#3</a:t>
            </a:r>
            <a:endParaRPr kumimoji="1" lang="ja-JP" altLang="en-US" sz="1000" dirty="0"/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7236296" y="3254787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PDX#4</a:t>
            </a:r>
            <a:endParaRPr kumimoji="1" lang="ja-JP" altLang="en-US" sz="1000" dirty="0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5076056" y="6556103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PDX#1</a:t>
            </a:r>
            <a:endParaRPr kumimoji="1" lang="ja-JP" altLang="en-US" sz="1000" dirty="0"/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5790662" y="6556102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PDX#2</a:t>
            </a:r>
            <a:endParaRPr kumimoji="1" lang="ja-JP" altLang="en-US" sz="1000" dirty="0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6516216" y="6556121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PDX#3</a:t>
            </a:r>
            <a:endParaRPr kumimoji="1" lang="ja-JP" altLang="en-US" sz="1000" dirty="0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7236296" y="6556121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PDX#4</a:t>
            </a:r>
            <a:endParaRPr kumimoji="1" lang="ja-JP" altLang="en-US" sz="1000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5266314" y="840892"/>
            <a:ext cx="24179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>
            <a:off x="5985098" y="840892"/>
            <a:ext cx="24308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>
            <a:off x="6677942" y="840892"/>
            <a:ext cx="25261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>
            <a:off x="7400951" y="840892"/>
            <a:ext cx="21602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>
            <a:off x="5220072" y="4154696"/>
            <a:ext cx="28497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コネクタ 148"/>
          <p:cNvCxnSpPr/>
          <p:nvPr/>
        </p:nvCxnSpPr>
        <p:spPr>
          <a:xfrm>
            <a:off x="5969122" y="4154696"/>
            <a:ext cx="24690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>
            <a:off x="6680071" y="4154696"/>
            <a:ext cx="25509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/>
          <p:nvPr/>
        </p:nvCxnSpPr>
        <p:spPr>
          <a:xfrm>
            <a:off x="7403087" y="4154696"/>
            <a:ext cx="21602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266314" y="840892"/>
            <a:ext cx="0" cy="27446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/>
          <p:cNvCxnSpPr/>
          <p:nvPr/>
        </p:nvCxnSpPr>
        <p:spPr>
          <a:xfrm>
            <a:off x="5508104" y="840892"/>
            <a:ext cx="0" cy="100393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コネクタ 152"/>
          <p:cNvCxnSpPr/>
          <p:nvPr/>
        </p:nvCxnSpPr>
        <p:spPr>
          <a:xfrm>
            <a:off x="5981650" y="840892"/>
            <a:ext cx="0" cy="20885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コネクタ 153"/>
          <p:cNvCxnSpPr/>
          <p:nvPr/>
        </p:nvCxnSpPr>
        <p:spPr>
          <a:xfrm>
            <a:off x="6228184" y="840892"/>
            <a:ext cx="0" cy="21184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>
            <a:off x="6677942" y="840892"/>
            <a:ext cx="0" cy="20885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>
            <a:off x="6930553" y="840892"/>
            <a:ext cx="0" cy="10893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>
            <a:off x="7400951" y="840892"/>
            <a:ext cx="0" cy="20885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>
          <a:xfrm>
            <a:off x="7616975" y="840892"/>
            <a:ext cx="0" cy="1388769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5220072" y="654804"/>
            <a:ext cx="3076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/>
              <a:t>*</a:t>
            </a:r>
            <a:endParaRPr kumimoji="1" lang="ja-JP" altLang="en-US" sz="1000" dirty="0"/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7370490" y="654804"/>
            <a:ext cx="3076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/>
              <a:t>*</a:t>
            </a:r>
            <a:endParaRPr kumimoji="1" lang="ja-JP" altLang="en-US" sz="1000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5915342" y="628953"/>
            <a:ext cx="408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N.S.</a:t>
            </a:r>
            <a:endParaRPr kumimoji="1" lang="ja-JP" altLang="en-US" sz="1000" dirty="0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6611823" y="628953"/>
            <a:ext cx="408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/>
              <a:t>N.S.</a:t>
            </a:r>
            <a:endParaRPr kumimoji="1" lang="ja-JP" altLang="en-US" sz="1000" dirty="0"/>
          </a:p>
        </p:txBody>
      </p:sp>
      <p:cxnSp>
        <p:nvCxnSpPr>
          <p:cNvPr id="178" name="直線コネクタ 177"/>
          <p:cNvCxnSpPr/>
          <p:nvPr/>
        </p:nvCxnSpPr>
        <p:spPr>
          <a:xfrm>
            <a:off x="5224374" y="4149660"/>
            <a:ext cx="0" cy="69438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線コネクタ 178"/>
          <p:cNvCxnSpPr/>
          <p:nvPr/>
        </p:nvCxnSpPr>
        <p:spPr>
          <a:xfrm flipH="1">
            <a:off x="5501855" y="4154696"/>
            <a:ext cx="2654" cy="143958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>
            <a:off x="5968328" y="4149660"/>
            <a:ext cx="794" cy="71979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 flipH="1">
            <a:off x="6216025" y="4142458"/>
            <a:ext cx="2654" cy="103905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コネクタ 181"/>
          <p:cNvCxnSpPr/>
          <p:nvPr/>
        </p:nvCxnSpPr>
        <p:spPr>
          <a:xfrm>
            <a:off x="6680071" y="4149660"/>
            <a:ext cx="0" cy="69438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コネクタ 182"/>
          <p:cNvCxnSpPr/>
          <p:nvPr/>
        </p:nvCxnSpPr>
        <p:spPr>
          <a:xfrm>
            <a:off x="6935165" y="4149660"/>
            <a:ext cx="0" cy="14446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線コネクタ 183"/>
          <p:cNvCxnSpPr/>
          <p:nvPr/>
        </p:nvCxnSpPr>
        <p:spPr>
          <a:xfrm>
            <a:off x="7398792" y="4149660"/>
            <a:ext cx="0" cy="10442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線コネクタ 184"/>
          <p:cNvCxnSpPr/>
          <p:nvPr/>
        </p:nvCxnSpPr>
        <p:spPr>
          <a:xfrm>
            <a:off x="7619111" y="4149662"/>
            <a:ext cx="4295" cy="20826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テキスト ボックス 203"/>
          <p:cNvSpPr txBox="1"/>
          <p:nvPr/>
        </p:nvSpPr>
        <p:spPr>
          <a:xfrm>
            <a:off x="5220072" y="3967172"/>
            <a:ext cx="3076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/>
              <a:t>*</a:t>
            </a:r>
            <a:endParaRPr kumimoji="1" lang="ja-JP" altLang="en-US" sz="1000" dirty="0"/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7298482" y="3974867"/>
            <a:ext cx="441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/>
              <a:t>**</a:t>
            </a:r>
            <a:endParaRPr kumimoji="1" lang="ja-JP" altLang="en-US" sz="1000" dirty="0"/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5915342" y="3933056"/>
            <a:ext cx="408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/>
              <a:t>N.S.</a:t>
            </a:r>
            <a:endParaRPr kumimoji="1" lang="ja-JP" altLang="en-US" sz="1000" dirty="0"/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6611823" y="3974867"/>
            <a:ext cx="408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/>
              <a:t>*</a:t>
            </a:r>
            <a:endParaRPr kumimoji="1" lang="ja-JP" altLang="en-US" sz="1000" dirty="0"/>
          </a:p>
        </p:txBody>
      </p:sp>
      <p:sp>
        <p:nvSpPr>
          <p:cNvPr id="1042" name="テキスト ボックス 1041"/>
          <p:cNvSpPr txBox="1"/>
          <p:nvPr/>
        </p:nvSpPr>
        <p:spPr>
          <a:xfrm>
            <a:off x="-36512" y="251356"/>
            <a:ext cx="453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4572000" y="251356"/>
            <a:ext cx="453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B</a:t>
            </a:r>
            <a:endParaRPr kumimoji="1" lang="ja-JP" altLang="en-US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2685540" y="5126995"/>
            <a:ext cx="1871112" cy="24622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err="1" smtClean="0"/>
              <a:t>EpCAM</a:t>
            </a:r>
            <a:r>
              <a:rPr kumimoji="1" lang="en-US" altLang="ja-JP" sz="1000" baseline="30000" dirty="0" err="1" smtClean="0"/>
              <a:t>high</a:t>
            </a:r>
            <a:r>
              <a:rPr kumimoji="1" lang="en-US" altLang="ja-JP" sz="1000" dirty="0" smtClean="0"/>
              <a:t>/CD44</a:t>
            </a:r>
            <a:r>
              <a:rPr kumimoji="1" lang="en-US" altLang="ja-JP" sz="1000" baseline="30000" dirty="0" smtClean="0"/>
              <a:t>high</a:t>
            </a:r>
            <a:r>
              <a:rPr kumimoji="1" lang="en-US" altLang="ja-JP" sz="1000" dirty="0" smtClean="0"/>
              <a:t> </a:t>
            </a:r>
            <a:r>
              <a:rPr kumimoji="1" lang="en-US" altLang="ja-JP" sz="1000" dirty="0"/>
              <a:t>population</a:t>
            </a:r>
            <a:endParaRPr kumimoji="1" lang="ja-JP" altLang="en-US" sz="10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692526" y="2815047"/>
            <a:ext cx="1871112" cy="24622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err="1" smtClean="0"/>
              <a:t>EpCAM</a:t>
            </a:r>
            <a:r>
              <a:rPr kumimoji="1" lang="en-US" altLang="ja-JP" sz="1000" baseline="30000" dirty="0" err="1" smtClean="0"/>
              <a:t>high</a:t>
            </a:r>
            <a:r>
              <a:rPr kumimoji="1" lang="en-US" altLang="ja-JP" sz="1000" dirty="0" smtClean="0"/>
              <a:t>/CD44</a:t>
            </a:r>
            <a:r>
              <a:rPr kumimoji="1" lang="en-US" altLang="ja-JP" sz="1000" baseline="30000" dirty="0" smtClean="0"/>
              <a:t>high</a:t>
            </a:r>
            <a:r>
              <a:rPr kumimoji="1" lang="en-US" altLang="ja-JP" sz="1000" dirty="0" smtClean="0"/>
              <a:t> </a:t>
            </a:r>
            <a:r>
              <a:rPr kumimoji="1" lang="en-US" altLang="ja-JP" sz="1000" dirty="0"/>
              <a:t>population</a:t>
            </a:r>
            <a:endParaRPr kumimoji="1" lang="ja-JP" altLang="en-US" sz="1000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2718062" y="6135107"/>
            <a:ext cx="185393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err="1" smtClean="0"/>
              <a:t>EpCAM</a:t>
            </a:r>
            <a:r>
              <a:rPr lang="en-US" altLang="ja-JP" sz="1000" baseline="30000" dirty="0" err="1" smtClean="0"/>
              <a:t>high</a:t>
            </a:r>
            <a:r>
              <a:rPr lang="en-US" altLang="ja-JP" sz="1000" dirty="0" smtClean="0"/>
              <a:t>/CD44</a:t>
            </a:r>
            <a:r>
              <a:rPr lang="en-US" altLang="ja-JP" sz="1000" baseline="30000" dirty="0" smtClean="0"/>
              <a:t>low</a:t>
            </a:r>
            <a:r>
              <a:rPr kumimoji="1" lang="en-US" altLang="ja-JP" sz="1000" dirty="0" smtClean="0"/>
              <a:t> </a:t>
            </a:r>
            <a:r>
              <a:rPr kumimoji="1" lang="en-US" altLang="ja-JP" sz="1000" dirty="0"/>
              <a:t>population</a:t>
            </a:r>
            <a:endParaRPr kumimoji="1" lang="ja-JP" altLang="en-US" sz="1000" dirty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2711364" y="4025023"/>
            <a:ext cx="185393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err="1" smtClean="0"/>
              <a:t>EpCAM</a:t>
            </a:r>
            <a:r>
              <a:rPr lang="en-US" altLang="ja-JP" sz="1000" baseline="30000" dirty="0" err="1" smtClean="0"/>
              <a:t>high</a:t>
            </a:r>
            <a:r>
              <a:rPr lang="en-US" altLang="ja-JP" sz="1000" dirty="0" smtClean="0"/>
              <a:t>/CD44</a:t>
            </a:r>
            <a:r>
              <a:rPr lang="en-US" altLang="ja-JP" sz="1000" baseline="30000" dirty="0" smtClean="0"/>
              <a:t>low</a:t>
            </a:r>
            <a:r>
              <a:rPr kumimoji="1" lang="en-US" altLang="ja-JP" sz="1000" dirty="0" smtClean="0"/>
              <a:t> </a:t>
            </a:r>
            <a:r>
              <a:rPr kumimoji="1" lang="en-US" altLang="ja-JP" sz="1000" dirty="0"/>
              <a:t>population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3881" y="-2644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Figure </a:t>
            </a:r>
            <a:r>
              <a:rPr kumimoji="1" lang="en-US" altLang="ja-JP" smtClean="0"/>
              <a:t>S2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66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88</Words>
  <Application>Microsoft Office PowerPoint</Application>
  <PresentationFormat>画面に合わせる (4:3)</PresentationFormat>
  <Paragraphs>54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本間周作</dc:creator>
  <cp:lastModifiedBy>FJ-USER</cp:lastModifiedBy>
  <cp:revision>35</cp:revision>
  <dcterms:created xsi:type="dcterms:W3CDTF">2018-12-20T06:43:47Z</dcterms:created>
  <dcterms:modified xsi:type="dcterms:W3CDTF">2019-05-06T11:39:33Z</dcterms:modified>
</cp:coreProperties>
</file>