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8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F6FC7F-8648-447C-BE0D-FC98EF5ED3A7}" type="datetimeFigureOut">
              <a:rPr kumimoji="1" lang="ja-JP" altLang="en-US" smtClean="0"/>
              <a:t>2019/4/22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DB4FB9-74D2-4741-B945-6458C9A509D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16963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CA5BD9-57CA-4FED-B4E0-96EC871B8847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16636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2019/4/22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2019/4/22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2019/4/22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2019/4/22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2019/4/22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2019/4/22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2019/4/22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2019/4/22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2019/4/22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2019/4/22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2019/4/22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2019/4/22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tiff"/><Relationship Id="rId13" Type="http://schemas.openxmlformats.org/officeDocument/2006/relationships/image" Target="../media/image12.jpeg"/><Relationship Id="rId3" Type="http://schemas.openxmlformats.org/officeDocument/2006/relationships/image" Target="../media/image2.tiff"/><Relationship Id="rId7" Type="http://schemas.openxmlformats.org/officeDocument/2006/relationships/image" Target="../media/image6.tiff"/><Relationship Id="rId12" Type="http://schemas.openxmlformats.org/officeDocument/2006/relationships/image" Target="../media/image11.tiff"/><Relationship Id="rId17" Type="http://schemas.openxmlformats.org/officeDocument/2006/relationships/image" Target="../media/image16.tiff"/><Relationship Id="rId2" Type="http://schemas.openxmlformats.org/officeDocument/2006/relationships/image" Target="../media/image1.tiff"/><Relationship Id="rId16" Type="http://schemas.openxmlformats.org/officeDocument/2006/relationships/image" Target="../media/image15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tiff"/><Relationship Id="rId11" Type="http://schemas.openxmlformats.org/officeDocument/2006/relationships/image" Target="../media/image10.tiff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10" Type="http://schemas.openxmlformats.org/officeDocument/2006/relationships/image" Target="../media/image9.tiff"/><Relationship Id="rId4" Type="http://schemas.openxmlformats.org/officeDocument/2006/relationships/image" Target="../media/image3.tiff"/><Relationship Id="rId9" Type="http://schemas.openxmlformats.org/officeDocument/2006/relationships/image" Target="../media/image8.tiff"/><Relationship Id="rId14" Type="http://schemas.openxmlformats.org/officeDocument/2006/relationships/image" Target="../media/image13.tif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tiff"/><Relationship Id="rId13" Type="http://schemas.openxmlformats.org/officeDocument/2006/relationships/image" Target="../media/image27.tiff"/><Relationship Id="rId18" Type="http://schemas.openxmlformats.org/officeDocument/2006/relationships/image" Target="../media/image32.tiff"/><Relationship Id="rId3" Type="http://schemas.openxmlformats.org/officeDocument/2006/relationships/image" Target="../media/image17.tiff"/><Relationship Id="rId7" Type="http://schemas.openxmlformats.org/officeDocument/2006/relationships/image" Target="../media/image21.tiff"/><Relationship Id="rId12" Type="http://schemas.openxmlformats.org/officeDocument/2006/relationships/image" Target="../media/image26.tiff"/><Relationship Id="rId17" Type="http://schemas.openxmlformats.org/officeDocument/2006/relationships/image" Target="../media/image31.tiff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30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tiff"/><Relationship Id="rId11" Type="http://schemas.openxmlformats.org/officeDocument/2006/relationships/image" Target="../media/image25.tiff"/><Relationship Id="rId5" Type="http://schemas.openxmlformats.org/officeDocument/2006/relationships/image" Target="../media/image19.tiff"/><Relationship Id="rId15" Type="http://schemas.openxmlformats.org/officeDocument/2006/relationships/image" Target="../media/image29.tiff"/><Relationship Id="rId10" Type="http://schemas.openxmlformats.org/officeDocument/2006/relationships/image" Target="../media/image24.tiff"/><Relationship Id="rId4" Type="http://schemas.openxmlformats.org/officeDocument/2006/relationships/image" Target="../media/image18.tiff"/><Relationship Id="rId9" Type="http://schemas.openxmlformats.org/officeDocument/2006/relationships/image" Target="../media/image23.tiff"/><Relationship Id="rId14" Type="http://schemas.openxmlformats.org/officeDocument/2006/relationships/image" Target="../media/image2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21455" y="35332"/>
            <a:ext cx="1134093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Patient #1</a:t>
            </a:r>
            <a:endParaRPr kumimoji="1" lang="ja-JP" altLang="en-US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225331" y="994682"/>
            <a:ext cx="11211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000" dirty="0" smtClean="0"/>
              <a:t>Biopsy specimen</a:t>
            </a:r>
          </a:p>
          <a:p>
            <a:pPr algn="ctr"/>
            <a:r>
              <a:rPr lang="en-US" altLang="ja-JP" sz="1000" dirty="0" smtClean="0"/>
              <a:t>(pre-treatment)</a:t>
            </a:r>
            <a:endParaRPr kumimoji="1" lang="ja-JP" altLang="en-US" sz="10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41530" y="2308810"/>
            <a:ext cx="12887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000" dirty="0" smtClean="0"/>
              <a:t>Resected specimen</a:t>
            </a:r>
          </a:p>
          <a:p>
            <a:pPr algn="ctr"/>
            <a:r>
              <a:rPr lang="en-US" altLang="ja-JP" sz="1000" dirty="0" smtClean="0"/>
              <a:t>(post-treatment)</a:t>
            </a:r>
            <a:endParaRPr kumimoji="1" lang="ja-JP" altLang="en-US" sz="1000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936812" y="127665"/>
            <a:ext cx="6480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200" dirty="0" smtClean="0"/>
              <a:t>H.E.</a:t>
            </a:r>
            <a:endParaRPr kumimoji="1" lang="ja-JP" altLang="en-US" sz="1200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733915" y="127665"/>
            <a:ext cx="6301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FBXW7</a:t>
            </a:r>
            <a:endParaRPr kumimoji="1" lang="ja-JP" altLang="en-US" sz="1200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3486184" y="255288"/>
            <a:ext cx="12986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low magnification</a:t>
            </a:r>
            <a:endParaRPr kumimoji="1" lang="ja-JP" altLang="en-US" sz="1200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5358392" y="255288"/>
            <a:ext cx="13393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/>
              <a:t>high</a:t>
            </a:r>
            <a:r>
              <a:rPr kumimoji="1" lang="en-US" altLang="ja-JP" sz="1200" dirty="0" smtClean="0"/>
              <a:t> magnification</a:t>
            </a:r>
            <a:endParaRPr kumimoji="1" lang="ja-JP" altLang="en-US" sz="1200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7596728" y="127665"/>
            <a:ext cx="5036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/>
              <a:t>Ki-67</a:t>
            </a:r>
            <a:endParaRPr kumimoji="1" lang="ja-JP" altLang="en-US" sz="1200" dirty="0"/>
          </a:p>
        </p:txBody>
      </p:sp>
      <p:cxnSp>
        <p:nvCxnSpPr>
          <p:cNvPr id="11" name="直線コネクタ 10"/>
          <p:cNvCxnSpPr/>
          <p:nvPr/>
        </p:nvCxnSpPr>
        <p:spPr>
          <a:xfrm>
            <a:off x="225331" y="1834013"/>
            <a:ext cx="862893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F:\実験結果\IHC figure\Case5\Revise\Case5-F-10photoshop.t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47"/>
          <a:stretch/>
        </p:blipFill>
        <p:spPr bwMode="auto">
          <a:xfrm>
            <a:off x="3231572" y="548680"/>
            <a:ext cx="1828800" cy="127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実験結果\IHC figure\Case5\Revise\Case5-F-40photoshop.tif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05"/>
          <a:stretch/>
        </p:blipFill>
        <p:spPr bwMode="auto">
          <a:xfrm>
            <a:off x="5082076" y="549473"/>
            <a:ext cx="1828800" cy="1277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実験結果\IHC figure\Case5\Revise\Case5-H-10photoshop.tif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20"/>
          <a:stretch/>
        </p:blipFill>
        <p:spPr bwMode="auto">
          <a:xfrm>
            <a:off x="1359364" y="556562"/>
            <a:ext cx="1828800" cy="1270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F:\実験結果\IHC figure\Case5\Revise\Case5-K-40photoshop.tif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20"/>
          <a:stretch/>
        </p:blipFill>
        <p:spPr bwMode="auto">
          <a:xfrm>
            <a:off x="6947388" y="556562"/>
            <a:ext cx="1828800" cy="1270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:\実験結果\IHC figure\Case5\Revise\Case5-op-H-10photoshop.tif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70"/>
          <a:stretch/>
        </p:blipFill>
        <p:spPr bwMode="auto">
          <a:xfrm>
            <a:off x="1359364" y="1861914"/>
            <a:ext cx="1828800" cy="1279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F:\実験結果\IHC figure\Case5\Revise\Case5-op-F-10photoshop.tif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70"/>
          <a:stretch/>
        </p:blipFill>
        <p:spPr bwMode="auto">
          <a:xfrm>
            <a:off x="3231572" y="1861914"/>
            <a:ext cx="1828800" cy="1279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F:\実験結果\IHC figure\Case5\Revise\Case5-op-F-40photoshop.tif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20"/>
          <a:stretch/>
        </p:blipFill>
        <p:spPr bwMode="auto">
          <a:xfrm>
            <a:off x="5082076" y="1861914"/>
            <a:ext cx="1828800" cy="1270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F:\実験結果\IHC figure\Case5\Revise\Case5-op-K-40photoshop.tif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20"/>
          <a:stretch/>
        </p:blipFill>
        <p:spPr bwMode="auto">
          <a:xfrm>
            <a:off x="6947388" y="1861914"/>
            <a:ext cx="1828800" cy="1270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0" name="直線コネクタ 19"/>
          <p:cNvCxnSpPr/>
          <p:nvPr/>
        </p:nvCxnSpPr>
        <p:spPr>
          <a:xfrm>
            <a:off x="6444208" y="1781601"/>
            <a:ext cx="4320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コネクタ 20"/>
          <p:cNvCxnSpPr/>
          <p:nvPr/>
        </p:nvCxnSpPr>
        <p:spPr>
          <a:xfrm>
            <a:off x="6459048" y="3068960"/>
            <a:ext cx="4320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/>
          <p:cNvCxnSpPr/>
          <p:nvPr/>
        </p:nvCxnSpPr>
        <p:spPr>
          <a:xfrm>
            <a:off x="8316416" y="3068960"/>
            <a:ext cx="4320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/>
          <p:cNvCxnSpPr/>
          <p:nvPr/>
        </p:nvCxnSpPr>
        <p:spPr>
          <a:xfrm>
            <a:off x="8316416" y="1781601"/>
            <a:ext cx="4320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/>
          <p:cNvCxnSpPr/>
          <p:nvPr/>
        </p:nvCxnSpPr>
        <p:spPr>
          <a:xfrm>
            <a:off x="3028851" y="1781601"/>
            <a:ext cx="14639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/>
          <p:cNvCxnSpPr/>
          <p:nvPr/>
        </p:nvCxnSpPr>
        <p:spPr>
          <a:xfrm>
            <a:off x="3018601" y="3068960"/>
            <a:ext cx="14639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/>
          <p:cNvCxnSpPr/>
          <p:nvPr/>
        </p:nvCxnSpPr>
        <p:spPr>
          <a:xfrm>
            <a:off x="4901059" y="3068960"/>
            <a:ext cx="14639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/>
          <p:cNvCxnSpPr/>
          <p:nvPr/>
        </p:nvCxnSpPr>
        <p:spPr>
          <a:xfrm>
            <a:off x="4901059" y="1781601"/>
            <a:ext cx="14639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テキスト ボックス 27"/>
          <p:cNvSpPr txBox="1"/>
          <p:nvPr/>
        </p:nvSpPr>
        <p:spPr>
          <a:xfrm>
            <a:off x="7613217" y="3140968"/>
            <a:ext cx="124104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 smtClean="0"/>
              <a:t>(Scale bars, 100</a:t>
            </a:r>
            <a:r>
              <a:rPr lang="ja-JP" altLang="en-US" sz="1000" dirty="0"/>
              <a:t> </a:t>
            </a:r>
            <a:r>
              <a:rPr lang="en-US" altLang="ja-JP" sz="1000" dirty="0" smtClean="0"/>
              <a:t>µm)</a:t>
            </a:r>
            <a:endParaRPr kumimoji="1" lang="ja-JP" altLang="en-US" sz="1000" dirty="0"/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27458" y="3439082"/>
            <a:ext cx="1134093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Patient #2</a:t>
            </a:r>
            <a:endParaRPr kumimoji="1" lang="ja-JP" altLang="en-US" dirty="0"/>
          </a:p>
        </p:txBody>
      </p:sp>
      <p:pic>
        <p:nvPicPr>
          <p:cNvPr id="30" name="Picture 2" descr="F:\実験結果\IHC figure\Case46\Revise\Case46-bio-F-10photoshop.tif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26"/>
          <a:stretch/>
        </p:blipFill>
        <p:spPr bwMode="auto">
          <a:xfrm>
            <a:off x="3224659" y="3952430"/>
            <a:ext cx="1828800" cy="1270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3" descr="F:\実験結果\IHC figure\Case46\Revise\Case46-bio-HE-10photoshop.tif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26"/>
          <a:stretch/>
        </p:blipFill>
        <p:spPr bwMode="auto">
          <a:xfrm>
            <a:off x="1352451" y="3952430"/>
            <a:ext cx="1828800" cy="1270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4" descr="F:\実験結果\IHC figure\Case46\Revise\Case46-bio-F-40photoshop.tif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26"/>
          <a:stretch/>
        </p:blipFill>
        <p:spPr bwMode="auto">
          <a:xfrm>
            <a:off x="5068299" y="3952430"/>
            <a:ext cx="1828800" cy="1270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5" descr="F:\実験結果\IHC figure\Case46\Revise\Case46-bio-K-40photoshop.tif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26"/>
          <a:stretch/>
        </p:blipFill>
        <p:spPr bwMode="auto">
          <a:xfrm>
            <a:off x="6925667" y="3952430"/>
            <a:ext cx="1828800" cy="1270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6" descr="F:\実験結果\IHC figure\Case46\Revise\Case46-op-1photoshop.tif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26"/>
          <a:stretch/>
        </p:blipFill>
        <p:spPr bwMode="auto">
          <a:xfrm>
            <a:off x="6925667" y="5268170"/>
            <a:ext cx="1828800" cy="1270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7" descr="F:\実験結果\IHC figure\Case46\Revise\Case46-op-10photoshop.tif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26"/>
          <a:stretch/>
        </p:blipFill>
        <p:spPr bwMode="auto">
          <a:xfrm>
            <a:off x="1352451" y="5268170"/>
            <a:ext cx="1828800" cy="1270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8" descr="F:\実験結果\IHC figure\Case46\Revise\Case46-op-F-10photoshop.tif"/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26"/>
          <a:stretch/>
        </p:blipFill>
        <p:spPr bwMode="auto">
          <a:xfrm>
            <a:off x="3224659" y="5268170"/>
            <a:ext cx="1828800" cy="1270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9" descr="F:\実験結果\IHC figure\Case46\Revise\Case46-op-F-40photoshop.tif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26"/>
          <a:stretch/>
        </p:blipFill>
        <p:spPr bwMode="auto">
          <a:xfrm>
            <a:off x="5068299" y="5268170"/>
            <a:ext cx="1828800" cy="1270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8" name="直線コネクタ 37"/>
          <p:cNvCxnSpPr/>
          <p:nvPr/>
        </p:nvCxnSpPr>
        <p:spPr>
          <a:xfrm>
            <a:off x="6450211" y="5185351"/>
            <a:ext cx="4320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/>
          <p:cNvCxnSpPr/>
          <p:nvPr/>
        </p:nvCxnSpPr>
        <p:spPr>
          <a:xfrm>
            <a:off x="6465051" y="6472710"/>
            <a:ext cx="4320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/>
          <p:cNvCxnSpPr/>
          <p:nvPr/>
        </p:nvCxnSpPr>
        <p:spPr>
          <a:xfrm>
            <a:off x="8322419" y="6472710"/>
            <a:ext cx="4320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/>
          <p:cNvCxnSpPr/>
          <p:nvPr/>
        </p:nvCxnSpPr>
        <p:spPr>
          <a:xfrm>
            <a:off x="8322419" y="5185351"/>
            <a:ext cx="4320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線コネクタ 41"/>
          <p:cNvCxnSpPr/>
          <p:nvPr/>
        </p:nvCxnSpPr>
        <p:spPr>
          <a:xfrm>
            <a:off x="3034854" y="5185351"/>
            <a:ext cx="14639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線コネクタ 42"/>
          <p:cNvCxnSpPr/>
          <p:nvPr/>
        </p:nvCxnSpPr>
        <p:spPr>
          <a:xfrm>
            <a:off x="3024604" y="6472710"/>
            <a:ext cx="14639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線コネクタ 43"/>
          <p:cNvCxnSpPr/>
          <p:nvPr/>
        </p:nvCxnSpPr>
        <p:spPr>
          <a:xfrm>
            <a:off x="4907062" y="6472710"/>
            <a:ext cx="14639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線コネクタ 44"/>
          <p:cNvCxnSpPr/>
          <p:nvPr/>
        </p:nvCxnSpPr>
        <p:spPr>
          <a:xfrm>
            <a:off x="4907062" y="5185351"/>
            <a:ext cx="14639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テキスト ボックス 45"/>
          <p:cNvSpPr txBox="1"/>
          <p:nvPr/>
        </p:nvSpPr>
        <p:spPr>
          <a:xfrm>
            <a:off x="231334" y="4398432"/>
            <a:ext cx="11211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000" dirty="0" smtClean="0"/>
              <a:t>Biopsy specimen</a:t>
            </a:r>
          </a:p>
          <a:p>
            <a:pPr algn="ctr"/>
            <a:r>
              <a:rPr lang="en-US" altLang="ja-JP" sz="1000" dirty="0" smtClean="0"/>
              <a:t>(pre-treatment)</a:t>
            </a:r>
            <a:endParaRPr kumimoji="1" lang="ja-JP" altLang="en-US" sz="1000" dirty="0"/>
          </a:p>
        </p:txBody>
      </p:sp>
      <p:sp>
        <p:nvSpPr>
          <p:cNvPr id="47" name="テキスト ボックス 46"/>
          <p:cNvSpPr txBox="1"/>
          <p:nvPr/>
        </p:nvSpPr>
        <p:spPr>
          <a:xfrm>
            <a:off x="147533" y="5712560"/>
            <a:ext cx="12887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000" dirty="0" smtClean="0"/>
              <a:t>Resected specimen</a:t>
            </a:r>
          </a:p>
          <a:p>
            <a:pPr algn="ctr"/>
            <a:r>
              <a:rPr lang="en-US" altLang="ja-JP" sz="1000" dirty="0" smtClean="0"/>
              <a:t>(post-treatment)</a:t>
            </a:r>
            <a:endParaRPr kumimoji="1" lang="ja-JP" altLang="en-US" sz="1000" dirty="0"/>
          </a:p>
        </p:txBody>
      </p:sp>
      <p:sp>
        <p:nvSpPr>
          <p:cNvPr id="48" name="テキスト ボックス 47"/>
          <p:cNvSpPr txBox="1"/>
          <p:nvPr/>
        </p:nvSpPr>
        <p:spPr>
          <a:xfrm>
            <a:off x="1942815" y="3531415"/>
            <a:ext cx="6480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200" dirty="0" smtClean="0"/>
              <a:t>H.E.</a:t>
            </a:r>
            <a:endParaRPr kumimoji="1" lang="ja-JP" altLang="en-US" sz="1200" dirty="0"/>
          </a:p>
        </p:txBody>
      </p:sp>
      <p:sp>
        <p:nvSpPr>
          <p:cNvPr id="49" name="テキスト ボックス 48"/>
          <p:cNvSpPr txBox="1"/>
          <p:nvPr/>
        </p:nvSpPr>
        <p:spPr>
          <a:xfrm>
            <a:off x="4739918" y="3531415"/>
            <a:ext cx="6301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FBXW7</a:t>
            </a:r>
            <a:endParaRPr kumimoji="1" lang="ja-JP" altLang="en-US" sz="1200" dirty="0"/>
          </a:p>
        </p:txBody>
      </p:sp>
      <p:sp>
        <p:nvSpPr>
          <p:cNvPr id="50" name="テキスト ボックス 49"/>
          <p:cNvSpPr txBox="1"/>
          <p:nvPr/>
        </p:nvSpPr>
        <p:spPr>
          <a:xfrm>
            <a:off x="3492187" y="3659038"/>
            <a:ext cx="12986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low magnification</a:t>
            </a:r>
            <a:endParaRPr kumimoji="1" lang="ja-JP" altLang="en-US" sz="1200" dirty="0"/>
          </a:p>
        </p:txBody>
      </p:sp>
      <p:sp>
        <p:nvSpPr>
          <p:cNvPr id="51" name="テキスト ボックス 50"/>
          <p:cNvSpPr txBox="1"/>
          <p:nvPr/>
        </p:nvSpPr>
        <p:spPr>
          <a:xfrm>
            <a:off x="5364395" y="3659038"/>
            <a:ext cx="13393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/>
              <a:t>high</a:t>
            </a:r>
            <a:r>
              <a:rPr kumimoji="1" lang="en-US" altLang="ja-JP" sz="1200" dirty="0" smtClean="0"/>
              <a:t> magnification</a:t>
            </a:r>
            <a:endParaRPr kumimoji="1" lang="ja-JP" altLang="en-US" sz="1200" dirty="0"/>
          </a:p>
        </p:txBody>
      </p:sp>
      <p:sp>
        <p:nvSpPr>
          <p:cNvPr id="52" name="テキスト ボックス 51"/>
          <p:cNvSpPr txBox="1"/>
          <p:nvPr/>
        </p:nvSpPr>
        <p:spPr>
          <a:xfrm>
            <a:off x="7602731" y="3531415"/>
            <a:ext cx="5036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/>
              <a:t>Ki-67</a:t>
            </a:r>
            <a:endParaRPr kumimoji="1" lang="ja-JP" altLang="en-US" sz="1200" dirty="0"/>
          </a:p>
        </p:txBody>
      </p:sp>
      <p:sp>
        <p:nvSpPr>
          <p:cNvPr id="53" name="テキスト ボックス 52"/>
          <p:cNvSpPr txBox="1"/>
          <p:nvPr/>
        </p:nvSpPr>
        <p:spPr>
          <a:xfrm>
            <a:off x="7619220" y="6544718"/>
            <a:ext cx="124104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 smtClean="0"/>
              <a:t>(Scale bars, 100</a:t>
            </a:r>
            <a:r>
              <a:rPr lang="ja-JP" altLang="en-US" sz="1000" dirty="0"/>
              <a:t> </a:t>
            </a:r>
            <a:r>
              <a:rPr lang="en-US" altLang="ja-JP" sz="1000" dirty="0" smtClean="0"/>
              <a:t>µm)</a:t>
            </a:r>
            <a:endParaRPr kumimoji="1" lang="ja-JP" altLang="en-US" sz="1000" dirty="0"/>
          </a:p>
        </p:txBody>
      </p:sp>
      <p:cxnSp>
        <p:nvCxnSpPr>
          <p:cNvPr id="54" name="直線コネクタ 53"/>
          <p:cNvCxnSpPr/>
          <p:nvPr/>
        </p:nvCxnSpPr>
        <p:spPr>
          <a:xfrm>
            <a:off x="231334" y="5237763"/>
            <a:ext cx="862893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42967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21455" y="35332"/>
            <a:ext cx="1134093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Patient #3</a:t>
            </a:r>
            <a:endParaRPr kumimoji="1" lang="ja-JP" altLang="en-US" dirty="0"/>
          </a:p>
        </p:txBody>
      </p:sp>
      <p:pic>
        <p:nvPicPr>
          <p:cNvPr id="3" name="Picture 2" descr="F:\実験結果\IHC figure\Case16\Case16_ope2_F_40photoshop.tif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20"/>
          <a:stretch/>
        </p:blipFill>
        <p:spPr bwMode="auto">
          <a:xfrm>
            <a:off x="5076056" y="1870859"/>
            <a:ext cx="1828800" cy="1270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F:\実験結果\IHC figure\Case16\Case16_ope2_K_40photoshop.tif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20"/>
          <a:stretch/>
        </p:blipFill>
        <p:spPr bwMode="auto">
          <a:xfrm>
            <a:off x="6919664" y="1870859"/>
            <a:ext cx="1828800" cy="1270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F:\実験結果\IHC figure\Case16\Revise\Case16-bio-F-10photoshop.tif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26"/>
          <a:stretch/>
        </p:blipFill>
        <p:spPr bwMode="auto">
          <a:xfrm>
            <a:off x="3232448" y="548680"/>
            <a:ext cx="1828800" cy="1270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実験結果\IHC figure\Case16\Revise\Case16-bio-H-10photoshop.tif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26"/>
          <a:stretch/>
        </p:blipFill>
        <p:spPr bwMode="auto">
          <a:xfrm>
            <a:off x="1375048" y="548680"/>
            <a:ext cx="1828800" cy="1270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実験結果\IHC figure\Case16\Revise\Case16-bio-F-40photoshop.tif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26"/>
          <a:stretch/>
        </p:blipFill>
        <p:spPr bwMode="auto">
          <a:xfrm>
            <a:off x="5076056" y="548680"/>
            <a:ext cx="1828800" cy="1270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F:\実験結果\IHC figure\Case16\Revise\Case16-bio-K-40photoshop.tif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26"/>
          <a:stretch/>
        </p:blipFill>
        <p:spPr bwMode="auto">
          <a:xfrm>
            <a:off x="6919664" y="548680"/>
            <a:ext cx="1828800" cy="1270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:\実験結果\IHC figure\Case16\Revise\Case16-op-H-10photoshop.tif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26"/>
          <a:stretch/>
        </p:blipFill>
        <p:spPr bwMode="auto">
          <a:xfrm>
            <a:off x="1375048" y="1870859"/>
            <a:ext cx="1828800" cy="1270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F:\実験結果\IHC figure\Case16\Revise\Case16-op-F-10photoshop.tif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26"/>
          <a:stretch/>
        </p:blipFill>
        <p:spPr bwMode="auto">
          <a:xfrm>
            <a:off x="3232448" y="1870859"/>
            <a:ext cx="1828800" cy="1270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線コネクタ 6"/>
          <p:cNvCxnSpPr/>
          <p:nvPr/>
        </p:nvCxnSpPr>
        <p:spPr>
          <a:xfrm>
            <a:off x="3033447" y="3112290"/>
            <a:ext cx="14639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/>
          <p:cNvCxnSpPr/>
          <p:nvPr/>
        </p:nvCxnSpPr>
        <p:spPr>
          <a:xfrm>
            <a:off x="6472808" y="3114931"/>
            <a:ext cx="4320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コネクタ 17"/>
          <p:cNvCxnSpPr/>
          <p:nvPr/>
        </p:nvCxnSpPr>
        <p:spPr>
          <a:xfrm>
            <a:off x="8316416" y="1818788"/>
            <a:ext cx="4320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コネクタ 18"/>
          <p:cNvCxnSpPr/>
          <p:nvPr/>
        </p:nvCxnSpPr>
        <p:spPr>
          <a:xfrm>
            <a:off x="6472808" y="1818788"/>
            <a:ext cx="4320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コネクタ 19"/>
          <p:cNvCxnSpPr/>
          <p:nvPr/>
        </p:nvCxnSpPr>
        <p:spPr>
          <a:xfrm>
            <a:off x="8316416" y="3098462"/>
            <a:ext cx="4320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コネクタ 20"/>
          <p:cNvCxnSpPr/>
          <p:nvPr/>
        </p:nvCxnSpPr>
        <p:spPr>
          <a:xfrm>
            <a:off x="4929659" y="1818788"/>
            <a:ext cx="14639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/>
          <p:cNvCxnSpPr/>
          <p:nvPr/>
        </p:nvCxnSpPr>
        <p:spPr>
          <a:xfrm>
            <a:off x="3033447" y="1814689"/>
            <a:ext cx="14639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/>
          <p:cNvCxnSpPr/>
          <p:nvPr/>
        </p:nvCxnSpPr>
        <p:spPr>
          <a:xfrm>
            <a:off x="4914851" y="3098462"/>
            <a:ext cx="14639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テキスト ボックス 23"/>
          <p:cNvSpPr txBox="1"/>
          <p:nvPr/>
        </p:nvSpPr>
        <p:spPr>
          <a:xfrm>
            <a:off x="1936812" y="127665"/>
            <a:ext cx="6480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200" dirty="0" smtClean="0"/>
              <a:t>H.E.</a:t>
            </a:r>
            <a:endParaRPr kumimoji="1" lang="ja-JP" altLang="en-US" sz="1200" dirty="0"/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4733915" y="127665"/>
            <a:ext cx="6301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FBXW7</a:t>
            </a:r>
            <a:endParaRPr kumimoji="1" lang="ja-JP" altLang="en-US" sz="1200" dirty="0"/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3486184" y="255288"/>
            <a:ext cx="12986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low magnification</a:t>
            </a:r>
            <a:endParaRPr kumimoji="1" lang="ja-JP" altLang="en-US" sz="1200" dirty="0"/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5358392" y="255288"/>
            <a:ext cx="13393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/>
              <a:t>high</a:t>
            </a:r>
            <a:r>
              <a:rPr kumimoji="1" lang="en-US" altLang="ja-JP" sz="1200" dirty="0" smtClean="0"/>
              <a:t> magnification</a:t>
            </a:r>
            <a:endParaRPr kumimoji="1" lang="ja-JP" altLang="en-US" sz="1200" dirty="0"/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7596728" y="127665"/>
            <a:ext cx="5036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/>
              <a:t>Ki-67</a:t>
            </a:r>
            <a:endParaRPr kumimoji="1" lang="ja-JP" altLang="en-US" sz="1200" dirty="0"/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225331" y="975086"/>
            <a:ext cx="11211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000" dirty="0" smtClean="0"/>
              <a:t>Biopsy specimen</a:t>
            </a:r>
          </a:p>
          <a:p>
            <a:pPr algn="ctr"/>
            <a:r>
              <a:rPr lang="en-US" altLang="ja-JP" sz="1000" dirty="0" smtClean="0"/>
              <a:t>(pre-treatment)</a:t>
            </a:r>
            <a:endParaRPr kumimoji="1" lang="ja-JP" altLang="en-US" sz="1000" dirty="0"/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141530" y="2289157"/>
            <a:ext cx="12887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000" dirty="0" smtClean="0"/>
              <a:t>Resected specimen</a:t>
            </a:r>
          </a:p>
          <a:p>
            <a:pPr algn="ctr"/>
            <a:r>
              <a:rPr lang="en-US" altLang="ja-JP" sz="1000" dirty="0" smtClean="0"/>
              <a:t>(post-treatment)</a:t>
            </a:r>
            <a:endParaRPr kumimoji="1" lang="ja-JP" altLang="en-US" sz="1000" dirty="0"/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7613217" y="3110771"/>
            <a:ext cx="124104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 smtClean="0"/>
              <a:t>(Scale bars, 100</a:t>
            </a:r>
            <a:r>
              <a:rPr lang="ja-JP" altLang="en-US" sz="1000" dirty="0"/>
              <a:t> </a:t>
            </a:r>
            <a:r>
              <a:rPr lang="en-US" altLang="ja-JP" sz="1000" dirty="0" smtClean="0"/>
              <a:t>µm)</a:t>
            </a:r>
            <a:endParaRPr kumimoji="1" lang="ja-JP" altLang="en-US" sz="1000" dirty="0"/>
          </a:p>
        </p:txBody>
      </p:sp>
      <p:cxnSp>
        <p:nvCxnSpPr>
          <p:cNvPr id="32" name="直線コネクタ 31"/>
          <p:cNvCxnSpPr/>
          <p:nvPr/>
        </p:nvCxnSpPr>
        <p:spPr>
          <a:xfrm>
            <a:off x="225331" y="1844824"/>
            <a:ext cx="862893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テキスト ボックス 33"/>
          <p:cNvSpPr txBox="1"/>
          <p:nvPr/>
        </p:nvSpPr>
        <p:spPr>
          <a:xfrm>
            <a:off x="27458" y="3475323"/>
            <a:ext cx="1134093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Patient #4</a:t>
            </a:r>
            <a:endParaRPr kumimoji="1" lang="ja-JP" altLang="en-US" dirty="0"/>
          </a:p>
        </p:txBody>
      </p:sp>
      <p:pic>
        <p:nvPicPr>
          <p:cNvPr id="35" name="Picture 2" descr="F:\実験結果\IHC figure\Case31\Revise\Case31-bio-H-10photoshop.tif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76"/>
          <a:stretch/>
        </p:blipFill>
        <p:spPr bwMode="auto">
          <a:xfrm>
            <a:off x="1337643" y="3988671"/>
            <a:ext cx="1828800" cy="1269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3" descr="F:\実験結果\IHC figure\Case31\Revise\Case31-bio-F-10photoshop.tif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76"/>
          <a:stretch/>
        </p:blipFill>
        <p:spPr bwMode="auto">
          <a:xfrm>
            <a:off x="3209851" y="3988671"/>
            <a:ext cx="1828800" cy="1269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4" descr="F:\実験結果\IHC figure\Case31\Revise\Case31-op-F-10photoshop.tif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80"/>
          <a:stretch/>
        </p:blipFill>
        <p:spPr bwMode="auto">
          <a:xfrm>
            <a:off x="3209851" y="5310206"/>
            <a:ext cx="1828800" cy="1270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5" descr="F:\実験結果\IHC figure\Case31\Revise\Case31-op-H-10photoshop.tif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80"/>
          <a:stretch/>
        </p:blipFill>
        <p:spPr bwMode="auto">
          <a:xfrm>
            <a:off x="1337643" y="5310206"/>
            <a:ext cx="1828800" cy="1270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6" descr="F:\実験結果\IHC figure\Case31\Revise\Case31_bio_F_40photoshop.tif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69"/>
          <a:stretch/>
        </p:blipFill>
        <p:spPr bwMode="auto">
          <a:xfrm>
            <a:off x="5053459" y="3988671"/>
            <a:ext cx="1828800" cy="1269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7" descr="F:\実験結果\IHC figure\Case31\Revise\Case31_bio_K_40photoshop.tif"/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69"/>
          <a:stretch/>
        </p:blipFill>
        <p:spPr bwMode="auto">
          <a:xfrm>
            <a:off x="6929376" y="3988671"/>
            <a:ext cx="1828800" cy="1269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8" descr="F:\実験結果\IHC figure\Case31\Revise\Case31_ope_F_40photoshop.tif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73"/>
          <a:stretch/>
        </p:blipFill>
        <p:spPr bwMode="auto">
          <a:xfrm>
            <a:off x="5053459" y="5310206"/>
            <a:ext cx="1828800" cy="1270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9" descr="F:\実験結果\IHC figure\Case31\Revise\Case31_ope_K_40photoshop.tif"/>
          <p:cNvPicPr>
            <a:picLocks noChangeAspect="1" noChangeArrowheads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73"/>
          <a:stretch/>
        </p:blipFill>
        <p:spPr bwMode="auto">
          <a:xfrm>
            <a:off x="6929376" y="5310206"/>
            <a:ext cx="1828800" cy="1270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テキスト ボックス 42"/>
          <p:cNvSpPr txBox="1"/>
          <p:nvPr/>
        </p:nvSpPr>
        <p:spPr>
          <a:xfrm>
            <a:off x="1942815" y="3567656"/>
            <a:ext cx="6480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200" dirty="0" smtClean="0"/>
              <a:t>H.E.</a:t>
            </a:r>
            <a:endParaRPr kumimoji="1" lang="ja-JP" altLang="en-US" sz="1200" dirty="0"/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4739918" y="3567656"/>
            <a:ext cx="6301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FBXW7</a:t>
            </a:r>
            <a:endParaRPr kumimoji="1" lang="ja-JP" altLang="en-US" sz="1200" dirty="0"/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3492187" y="3695279"/>
            <a:ext cx="12986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low magnification</a:t>
            </a:r>
            <a:endParaRPr kumimoji="1" lang="ja-JP" altLang="en-US" sz="1200" dirty="0"/>
          </a:p>
        </p:txBody>
      </p:sp>
      <p:sp>
        <p:nvSpPr>
          <p:cNvPr id="46" name="テキスト ボックス 45"/>
          <p:cNvSpPr txBox="1"/>
          <p:nvPr/>
        </p:nvSpPr>
        <p:spPr>
          <a:xfrm>
            <a:off x="5364395" y="3695279"/>
            <a:ext cx="13393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/>
              <a:t>high</a:t>
            </a:r>
            <a:r>
              <a:rPr kumimoji="1" lang="en-US" altLang="ja-JP" sz="1200" dirty="0" smtClean="0"/>
              <a:t> magnification</a:t>
            </a:r>
            <a:endParaRPr kumimoji="1" lang="ja-JP" altLang="en-US" sz="1200" dirty="0"/>
          </a:p>
        </p:txBody>
      </p:sp>
      <p:sp>
        <p:nvSpPr>
          <p:cNvPr id="47" name="テキスト ボックス 46"/>
          <p:cNvSpPr txBox="1"/>
          <p:nvPr/>
        </p:nvSpPr>
        <p:spPr>
          <a:xfrm>
            <a:off x="7602731" y="3567656"/>
            <a:ext cx="5036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/>
              <a:t>Ki-67</a:t>
            </a:r>
            <a:endParaRPr kumimoji="1" lang="ja-JP" altLang="en-US" sz="1200" dirty="0"/>
          </a:p>
        </p:txBody>
      </p:sp>
      <p:sp>
        <p:nvSpPr>
          <p:cNvPr id="48" name="テキスト ボックス 47"/>
          <p:cNvSpPr txBox="1"/>
          <p:nvPr/>
        </p:nvSpPr>
        <p:spPr>
          <a:xfrm>
            <a:off x="231334" y="4415077"/>
            <a:ext cx="11211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000" dirty="0" smtClean="0"/>
              <a:t>Biopsy specimen</a:t>
            </a:r>
          </a:p>
          <a:p>
            <a:pPr algn="ctr"/>
            <a:r>
              <a:rPr lang="en-US" altLang="ja-JP" sz="1000" dirty="0" smtClean="0"/>
              <a:t>(pre-treatment)</a:t>
            </a:r>
            <a:endParaRPr kumimoji="1" lang="ja-JP" altLang="en-US" sz="1000" dirty="0"/>
          </a:p>
        </p:txBody>
      </p:sp>
      <p:sp>
        <p:nvSpPr>
          <p:cNvPr id="49" name="テキスト ボックス 48"/>
          <p:cNvSpPr txBox="1"/>
          <p:nvPr/>
        </p:nvSpPr>
        <p:spPr>
          <a:xfrm>
            <a:off x="147533" y="5729148"/>
            <a:ext cx="12887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000" dirty="0" smtClean="0"/>
              <a:t>Resected specimen</a:t>
            </a:r>
          </a:p>
          <a:p>
            <a:pPr algn="ctr"/>
            <a:r>
              <a:rPr lang="en-US" altLang="ja-JP" sz="1000" dirty="0" smtClean="0"/>
              <a:t>(post-treatment)</a:t>
            </a:r>
            <a:endParaRPr kumimoji="1" lang="ja-JP" altLang="en-US" sz="1000" dirty="0"/>
          </a:p>
        </p:txBody>
      </p:sp>
      <p:sp>
        <p:nvSpPr>
          <p:cNvPr id="50" name="テキスト ボックス 49"/>
          <p:cNvSpPr txBox="1"/>
          <p:nvPr/>
        </p:nvSpPr>
        <p:spPr>
          <a:xfrm>
            <a:off x="7619220" y="6550762"/>
            <a:ext cx="124104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 smtClean="0"/>
              <a:t>(Scale bars, 100</a:t>
            </a:r>
            <a:r>
              <a:rPr lang="ja-JP" altLang="en-US" sz="1000" dirty="0"/>
              <a:t> </a:t>
            </a:r>
            <a:r>
              <a:rPr lang="en-US" altLang="ja-JP" sz="1000" dirty="0" smtClean="0"/>
              <a:t>µm)</a:t>
            </a:r>
            <a:endParaRPr kumimoji="1" lang="ja-JP" altLang="en-US" sz="1000" dirty="0"/>
          </a:p>
        </p:txBody>
      </p:sp>
      <p:cxnSp>
        <p:nvCxnSpPr>
          <p:cNvPr id="51" name="直線コネクタ 50"/>
          <p:cNvCxnSpPr/>
          <p:nvPr/>
        </p:nvCxnSpPr>
        <p:spPr>
          <a:xfrm>
            <a:off x="3020046" y="6549098"/>
            <a:ext cx="14639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線コネクタ 51"/>
          <p:cNvCxnSpPr/>
          <p:nvPr/>
        </p:nvCxnSpPr>
        <p:spPr>
          <a:xfrm>
            <a:off x="6450211" y="6554922"/>
            <a:ext cx="4320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線コネクタ 52"/>
          <p:cNvCxnSpPr/>
          <p:nvPr/>
        </p:nvCxnSpPr>
        <p:spPr>
          <a:xfrm>
            <a:off x="8322419" y="5258779"/>
            <a:ext cx="4320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線コネクタ 53"/>
          <p:cNvCxnSpPr/>
          <p:nvPr/>
        </p:nvCxnSpPr>
        <p:spPr>
          <a:xfrm>
            <a:off x="6478811" y="5258779"/>
            <a:ext cx="4320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線コネクタ 54"/>
          <p:cNvCxnSpPr/>
          <p:nvPr/>
        </p:nvCxnSpPr>
        <p:spPr>
          <a:xfrm>
            <a:off x="8322419" y="6538453"/>
            <a:ext cx="4320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/>
          <p:cNvCxnSpPr/>
          <p:nvPr/>
        </p:nvCxnSpPr>
        <p:spPr>
          <a:xfrm>
            <a:off x="4892254" y="5258096"/>
            <a:ext cx="14639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/>
          <p:cNvCxnSpPr/>
          <p:nvPr/>
        </p:nvCxnSpPr>
        <p:spPr>
          <a:xfrm>
            <a:off x="3007874" y="5254680"/>
            <a:ext cx="14639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線コネクタ 57"/>
          <p:cNvCxnSpPr/>
          <p:nvPr/>
        </p:nvCxnSpPr>
        <p:spPr>
          <a:xfrm>
            <a:off x="4892254" y="6538453"/>
            <a:ext cx="14639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線コネクタ 58"/>
          <p:cNvCxnSpPr/>
          <p:nvPr/>
        </p:nvCxnSpPr>
        <p:spPr>
          <a:xfrm>
            <a:off x="231334" y="5284815"/>
            <a:ext cx="862893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44269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</Words>
  <Application>Microsoft Office PowerPoint</Application>
  <PresentationFormat>画面に合わせる (4:3)</PresentationFormat>
  <Paragraphs>45</Paragraphs>
  <Slides>2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テーマ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本間周作</dc:creator>
  <cp:lastModifiedBy>FJ-USER</cp:lastModifiedBy>
  <cp:revision>2</cp:revision>
  <dcterms:created xsi:type="dcterms:W3CDTF">2019-04-22T06:16:00Z</dcterms:created>
  <dcterms:modified xsi:type="dcterms:W3CDTF">2019-04-22T12:12:50Z</dcterms:modified>
</cp:coreProperties>
</file>