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46" d="100"/>
          <a:sy n="46" d="100"/>
        </p:scale>
        <p:origin x="-786" y="-19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3455;&#39443;&#32080;&#26524;\FCM\FBXW7%20protein\FBXW7%20protein%20analysi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3455;&#39443;&#32080;&#26524;\real%20time%20qPCR\Cell%20lines\HT29%20luc%20shRNA\HT29%20luc%20shFBXW7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3455;&#39443;&#32080;&#26524;\real%20time%20qPCR\Cell%20lines\HT29%20luc%20shRNA\HT29%20luc%20shFBXW7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3455;&#39443;&#32080;&#26524;\real%20time%20qPCR\Cell%20lines\HT29%20luc%20shRNA\HT29%20luc%20shFBXW7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3455;&#39443;&#32080;&#26524;\FCM\FBXW7%20protein\FBXW7%20protein%20analysi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3455;&#39443;&#32080;&#26524;\FCM\FBXW7%20protein\FBXW7%20protein%20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'HT29 luc'!$V$16:$V$19</c:f>
                <c:numCache>
                  <c:formatCode>General</c:formatCode>
                  <c:ptCount val="4"/>
                  <c:pt idx="0">
                    <c:v>2.1383343303319473E-2</c:v>
                  </c:pt>
                  <c:pt idx="1">
                    <c:v>1.512213052268593E-2</c:v>
                  </c:pt>
                  <c:pt idx="2">
                    <c:v>1.4048237049900476E-2</c:v>
                  </c:pt>
                  <c:pt idx="3">
                    <c:v>2.259671740673223E-2</c:v>
                  </c:pt>
                </c:numCache>
              </c:numRef>
            </c:plus>
            <c:minus>
              <c:numRef>
                <c:f>'HT29 luc'!$V$16:$V$19</c:f>
                <c:numCache>
                  <c:formatCode>General</c:formatCode>
                  <c:ptCount val="4"/>
                  <c:pt idx="0">
                    <c:v>2.1383343303319473E-2</c:v>
                  </c:pt>
                  <c:pt idx="1">
                    <c:v>1.512213052268593E-2</c:v>
                  </c:pt>
                  <c:pt idx="2">
                    <c:v>1.4048237049900476E-2</c:v>
                  </c:pt>
                  <c:pt idx="3">
                    <c:v>2.259671740673223E-2</c:v>
                  </c:pt>
                </c:numCache>
              </c:numRef>
            </c:minus>
          </c:errBars>
          <c:cat>
            <c:strRef>
              <c:f>'HT29 luc'!$T$16:$T$19</c:f>
              <c:strCache>
                <c:ptCount val="4"/>
                <c:pt idx="0">
                  <c:v>Isotype control</c:v>
                </c:pt>
                <c:pt idx="1">
                  <c:v>Scramble</c:v>
                </c:pt>
                <c:pt idx="2">
                  <c:v>shFBXW7#1</c:v>
                </c:pt>
                <c:pt idx="3">
                  <c:v>shFBXW7#2</c:v>
                </c:pt>
              </c:strCache>
            </c:strRef>
          </c:cat>
          <c:val>
            <c:numRef>
              <c:f>'HT29 luc'!$U$16:$U$19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0.45309734513274336</c:v>
                </c:pt>
                <c:pt idx="3">
                  <c:v>0.42654867256637163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772480"/>
        <c:axId val="14774272"/>
      </c:barChart>
      <c:catAx>
        <c:axId val="1477248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one"/>
        <c:crossAx val="14774272"/>
        <c:crosses val="autoZero"/>
        <c:auto val="1"/>
        <c:lblAlgn val="ctr"/>
        <c:lblOffset val="100"/>
        <c:noMultiLvlLbl val="0"/>
      </c:catAx>
      <c:valAx>
        <c:axId val="147742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ja-JP"/>
          </a:p>
        </c:txPr>
        <c:crossAx val="147724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rgbClr val="00B0F0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'SW480 luc'!$O$5:$O$7</c:f>
                <c:numCache>
                  <c:formatCode>General</c:formatCode>
                  <c:ptCount val="3"/>
                  <c:pt idx="0">
                    <c:v>0.1616472779008824</c:v>
                  </c:pt>
                  <c:pt idx="1">
                    <c:v>1.6180698649541008E-2</c:v>
                  </c:pt>
                  <c:pt idx="2">
                    <c:v>4.194683000670453E-2</c:v>
                  </c:pt>
                </c:numCache>
              </c:numRef>
            </c:plus>
            <c:minus>
              <c:numRef>
                <c:f>'SW480 luc'!$O$5:$O$7</c:f>
                <c:numCache>
                  <c:formatCode>General</c:formatCode>
                  <c:ptCount val="3"/>
                  <c:pt idx="0">
                    <c:v>0.1616472779008824</c:v>
                  </c:pt>
                  <c:pt idx="1">
                    <c:v>1.6180698649541008E-2</c:v>
                  </c:pt>
                  <c:pt idx="2">
                    <c:v>4.194683000670453E-2</c:v>
                  </c:pt>
                </c:numCache>
              </c:numRef>
            </c:minus>
          </c:errBars>
          <c:cat>
            <c:strRef>
              <c:f>'SW480 luc'!$M$5:$M$7</c:f>
              <c:strCache>
                <c:ptCount val="3"/>
                <c:pt idx="0">
                  <c:v>scr</c:v>
                </c:pt>
                <c:pt idx="1">
                  <c:v>#1</c:v>
                </c:pt>
                <c:pt idx="2">
                  <c:v>#2</c:v>
                </c:pt>
              </c:strCache>
            </c:strRef>
          </c:cat>
          <c:val>
            <c:numRef>
              <c:f>'SW480 luc'!$N$5:$N$7</c:f>
              <c:numCache>
                <c:formatCode>General</c:formatCode>
                <c:ptCount val="3"/>
                <c:pt idx="0">
                  <c:v>1</c:v>
                </c:pt>
                <c:pt idx="1">
                  <c:v>0.36464252132333236</c:v>
                </c:pt>
                <c:pt idx="2">
                  <c:v>0.56547608564252105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816000"/>
        <c:axId val="14817536"/>
      </c:barChart>
      <c:catAx>
        <c:axId val="148160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one"/>
        <c:crossAx val="14817536"/>
        <c:crosses val="autoZero"/>
        <c:auto val="1"/>
        <c:lblAlgn val="ctr"/>
        <c:lblOffset val="100"/>
        <c:noMultiLvlLbl val="0"/>
      </c:catAx>
      <c:valAx>
        <c:axId val="14817536"/>
        <c:scaling>
          <c:orientation val="minMax"/>
          <c:max val="1.2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ja-JP"/>
          </a:p>
        </c:txPr>
        <c:crossAx val="14816000"/>
        <c:crosses val="autoZero"/>
        <c:crossBetween val="between"/>
        <c:majorUnit val="0.2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rgbClr val="00B0F0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'DLD1 luc'!$J$4:$J$6</c:f>
                <c:numCache>
                  <c:formatCode>General</c:formatCode>
                  <c:ptCount val="3"/>
                  <c:pt idx="0">
                    <c:v>0.11734356420417179</c:v>
                  </c:pt>
                  <c:pt idx="1">
                    <c:v>1.754454468869809E-2</c:v>
                  </c:pt>
                  <c:pt idx="2">
                    <c:v>9.4300498591130752E-3</c:v>
                  </c:pt>
                </c:numCache>
              </c:numRef>
            </c:plus>
            <c:minus>
              <c:numRef>
                <c:f>'DLD1 luc'!$J$4:$J$6</c:f>
                <c:numCache>
                  <c:formatCode>General</c:formatCode>
                  <c:ptCount val="3"/>
                  <c:pt idx="0">
                    <c:v>0.11734356420417179</c:v>
                  </c:pt>
                  <c:pt idx="1">
                    <c:v>1.754454468869809E-2</c:v>
                  </c:pt>
                  <c:pt idx="2">
                    <c:v>9.4300498591130752E-3</c:v>
                  </c:pt>
                </c:numCache>
              </c:numRef>
            </c:minus>
          </c:errBars>
          <c:cat>
            <c:strRef>
              <c:f>'DLD1 luc'!$H$4:$H$6</c:f>
              <c:strCache>
                <c:ptCount val="3"/>
                <c:pt idx="0">
                  <c:v>scr</c:v>
                </c:pt>
                <c:pt idx="1">
                  <c:v>#1</c:v>
                </c:pt>
                <c:pt idx="2">
                  <c:v>#2</c:v>
                </c:pt>
              </c:strCache>
            </c:strRef>
          </c:cat>
          <c:val>
            <c:numRef>
              <c:f>'DLD1 luc'!$I$4:$I$6</c:f>
              <c:numCache>
                <c:formatCode>General</c:formatCode>
                <c:ptCount val="3"/>
                <c:pt idx="0">
                  <c:v>1.0000000000000002</c:v>
                </c:pt>
                <c:pt idx="1">
                  <c:v>0.39357462110398783</c:v>
                </c:pt>
                <c:pt idx="2">
                  <c:v>0.69102316008771802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846976"/>
        <c:axId val="14889728"/>
      </c:barChart>
      <c:catAx>
        <c:axId val="148469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one"/>
        <c:crossAx val="14889728"/>
        <c:crosses val="autoZero"/>
        <c:auto val="1"/>
        <c:lblAlgn val="ctr"/>
        <c:lblOffset val="100"/>
        <c:noMultiLvlLbl val="0"/>
      </c:catAx>
      <c:valAx>
        <c:axId val="14889728"/>
        <c:scaling>
          <c:orientation val="minMax"/>
          <c:max val="1.2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ja-JP"/>
          </a:p>
        </c:txPr>
        <c:crossAx val="14846976"/>
        <c:crosses val="autoZero"/>
        <c:crossBetween val="between"/>
        <c:majorUnit val="0.2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rgbClr val="00B0F0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'HT29 luc'!$J$6:$J$8</c:f>
                <c:numCache>
                  <c:formatCode>General</c:formatCode>
                  <c:ptCount val="3"/>
                  <c:pt idx="0">
                    <c:v>2.714652738524068E-2</c:v>
                  </c:pt>
                  <c:pt idx="1">
                    <c:v>3.7160549817301942E-2</c:v>
                  </c:pt>
                  <c:pt idx="2">
                    <c:v>5.2530396610748369E-2</c:v>
                  </c:pt>
                </c:numCache>
              </c:numRef>
            </c:plus>
            <c:minus>
              <c:numRef>
                <c:f>'HT29 luc'!$J$6:$J$8</c:f>
                <c:numCache>
                  <c:formatCode>General</c:formatCode>
                  <c:ptCount val="3"/>
                  <c:pt idx="0">
                    <c:v>2.714652738524068E-2</c:v>
                  </c:pt>
                  <c:pt idx="1">
                    <c:v>3.7160549817301942E-2</c:v>
                  </c:pt>
                  <c:pt idx="2">
                    <c:v>5.2530396610748369E-2</c:v>
                  </c:pt>
                </c:numCache>
              </c:numRef>
            </c:minus>
          </c:errBars>
          <c:cat>
            <c:strRef>
              <c:f>'HT29 luc'!$H$6:$H$8</c:f>
              <c:strCache>
                <c:ptCount val="3"/>
                <c:pt idx="0">
                  <c:v>scr</c:v>
                </c:pt>
                <c:pt idx="1">
                  <c:v>#1</c:v>
                </c:pt>
                <c:pt idx="2">
                  <c:v>#2</c:v>
                </c:pt>
              </c:strCache>
            </c:strRef>
          </c:cat>
          <c:val>
            <c:numRef>
              <c:f>'HT29 luc'!$I$6:$I$8</c:f>
              <c:numCache>
                <c:formatCode>General</c:formatCode>
                <c:ptCount val="3"/>
                <c:pt idx="0">
                  <c:v>1</c:v>
                </c:pt>
                <c:pt idx="1">
                  <c:v>0.25466273694662767</c:v>
                </c:pt>
                <c:pt idx="2">
                  <c:v>0.48211615853719098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992896"/>
        <c:axId val="14994048"/>
      </c:barChart>
      <c:catAx>
        <c:axId val="1499289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one"/>
        <c:crossAx val="14994048"/>
        <c:crosses val="autoZero"/>
        <c:auto val="1"/>
        <c:lblAlgn val="ctr"/>
        <c:lblOffset val="100"/>
        <c:noMultiLvlLbl val="0"/>
      </c:catAx>
      <c:valAx>
        <c:axId val="14994048"/>
        <c:scaling>
          <c:orientation val="minMax"/>
          <c:max val="1.2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ja-JP"/>
          </a:p>
        </c:txPr>
        <c:crossAx val="14992896"/>
        <c:crosses val="autoZero"/>
        <c:crossBetween val="between"/>
        <c:majorUnit val="0.2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'DLD1 luc'!$U$15:$U$18</c:f>
                <c:numCache>
                  <c:formatCode>General</c:formatCode>
                  <c:ptCount val="4"/>
                  <c:pt idx="0">
                    <c:v>4.4640484731156622E-2</c:v>
                  </c:pt>
                  <c:pt idx="1">
                    <c:v>3.7872526404593716E-2</c:v>
                  </c:pt>
                  <c:pt idx="2">
                    <c:v>1.4314469484040297E-2</c:v>
                  </c:pt>
                  <c:pt idx="3">
                    <c:v>3.1481208089665598E-2</c:v>
                  </c:pt>
                </c:numCache>
              </c:numRef>
            </c:plus>
            <c:minus>
              <c:numRef>
                <c:f>'DLD1 luc'!$U$15:$U$18</c:f>
                <c:numCache>
                  <c:formatCode>General</c:formatCode>
                  <c:ptCount val="4"/>
                  <c:pt idx="0">
                    <c:v>4.4640484731156622E-2</c:v>
                  </c:pt>
                  <c:pt idx="1">
                    <c:v>3.7872526404593716E-2</c:v>
                  </c:pt>
                  <c:pt idx="2">
                    <c:v>1.4314469484040297E-2</c:v>
                  </c:pt>
                  <c:pt idx="3">
                    <c:v>3.1481208089665598E-2</c:v>
                  </c:pt>
                </c:numCache>
              </c:numRef>
            </c:minus>
          </c:errBars>
          <c:cat>
            <c:strRef>
              <c:f>'DLD1 luc'!$S$15:$S$18</c:f>
              <c:strCache>
                <c:ptCount val="4"/>
                <c:pt idx="0">
                  <c:v>Isotype control</c:v>
                </c:pt>
                <c:pt idx="1">
                  <c:v>Scramble</c:v>
                </c:pt>
                <c:pt idx="2">
                  <c:v>shFBXW7#1</c:v>
                </c:pt>
                <c:pt idx="3">
                  <c:v>shFBXW7#2</c:v>
                </c:pt>
              </c:strCache>
            </c:strRef>
          </c:cat>
          <c:val>
            <c:numRef>
              <c:f>'DLD1 luc'!$T$15:$T$18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0.50413223140495866</c:v>
                </c:pt>
                <c:pt idx="3">
                  <c:v>0.51711924439197166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159680"/>
        <c:axId val="15161216"/>
      </c:barChart>
      <c:catAx>
        <c:axId val="1515968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one"/>
        <c:crossAx val="15161216"/>
        <c:crosses val="autoZero"/>
        <c:auto val="1"/>
        <c:lblAlgn val="ctr"/>
        <c:lblOffset val="100"/>
        <c:noMultiLvlLbl val="0"/>
      </c:catAx>
      <c:valAx>
        <c:axId val="151612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ja-JP"/>
          </a:p>
        </c:txPr>
        <c:crossAx val="151596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'SW480 luc'!$J$13:$J$16</c:f>
                <c:numCache>
                  <c:formatCode>General</c:formatCode>
                  <c:ptCount val="4"/>
                  <c:pt idx="0">
                    <c:v>8.7272857565547091E-2</c:v>
                  </c:pt>
                  <c:pt idx="1">
                    <c:v>0.10504964412829564</c:v>
                  </c:pt>
                  <c:pt idx="2">
                    <c:v>7.8168612824843761E-2</c:v>
                  </c:pt>
                  <c:pt idx="3">
                    <c:v>9.6302949080929665E-2</c:v>
                  </c:pt>
                </c:numCache>
              </c:numRef>
            </c:plus>
            <c:minus>
              <c:numRef>
                <c:f>'SW480 luc'!$J$13:$J$16</c:f>
                <c:numCache>
                  <c:formatCode>General</c:formatCode>
                  <c:ptCount val="4"/>
                  <c:pt idx="0">
                    <c:v>8.7272857565547091E-2</c:v>
                  </c:pt>
                  <c:pt idx="1">
                    <c:v>0.10504964412829564</c:v>
                  </c:pt>
                  <c:pt idx="2">
                    <c:v>7.8168612824843761E-2</c:v>
                  </c:pt>
                  <c:pt idx="3">
                    <c:v>9.6302949080929665E-2</c:v>
                  </c:pt>
                </c:numCache>
              </c:numRef>
            </c:minus>
          </c:errBars>
          <c:cat>
            <c:strRef>
              <c:f>'SW480 luc'!$H$13:$H$16</c:f>
              <c:strCache>
                <c:ptCount val="4"/>
                <c:pt idx="0">
                  <c:v>Isotype control</c:v>
                </c:pt>
                <c:pt idx="1">
                  <c:v>Scramble</c:v>
                </c:pt>
                <c:pt idx="2">
                  <c:v>shFBXW7#1</c:v>
                </c:pt>
                <c:pt idx="3">
                  <c:v>shFBXW7#2</c:v>
                </c:pt>
              </c:strCache>
            </c:strRef>
          </c:cat>
          <c:val>
            <c:numRef>
              <c:f>'SW480 luc'!$I$13:$I$16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0.74903722721437738</c:v>
                </c:pt>
                <c:pt idx="3">
                  <c:v>0.67522464698331186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182080"/>
        <c:axId val="15183872"/>
      </c:barChart>
      <c:catAx>
        <c:axId val="1518208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one"/>
        <c:crossAx val="15183872"/>
        <c:crosses val="autoZero"/>
        <c:auto val="1"/>
        <c:lblAlgn val="ctr"/>
        <c:lblOffset val="100"/>
        <c:noMultiLvlLbl val="0"/>
      </c:catAx>
      <c:valAx>
        <c:axId val="151838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ja-JP"/>
          </a:p>
        </c:txPr>
        <c:crossAx val="151820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5534-E5B1-4960-A5B5-9E78F6FFC7BD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C438-EB2C-4960-9F56-FCC4BC5CA9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298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5534-E5B1-4960-A5B5-9E78F6FFC7BD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C438-EB2C-4960-9F56-FCC4BC5CA9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464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5534-E5B1-4960-A5B5-9E78F6FFC7BD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C438-EB2C-4960-9F56-FCC4BC5CA9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0373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5534-E5B1-4960-A5B5-9E78F6FFC7BD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C438-EB2C-4960-9F56-FCC4BC5CA9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1948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5534-E5B1-4960-A5B5-9E78F6FFC7BD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C438-EB2C-4960-9F56-FCC4BC5CA9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5915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5534-E5B1-4960-A5B5-9E78F6FFC7BD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C438-EB2C-4960-9F56-FCC4BC5CA9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804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5534-E5B1-4960-A5B5-9E78F6FFC7BD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C438-EB2C-4960-9F56-FCC4BC5CA9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0208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5534-E5B1-4960-A5B5-9E78F6FFC7BD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C438-EB2C-4960-9F56-FCC4BC5CA9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4658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5534-E5B1-4960-A5B5-9E78F6FFC7BD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C438-EB2C-4960-9F56-FCC4BC5CA9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5822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5534-E5B1-4960-A5B5-9E78F6FFC7BD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C438-EB2C-4960-9F56-FCC4BC5CA9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847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5534-E5B1-4960-A5B5-9E78F6FFC7BD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FC438-EB2C-4960-9F56-FCC4BC5CA9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826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D5534-E5B1-4960-A5B5-9E78F6FFC7BD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FC438-EB2C-4960-9F56-FCC4BC5CA9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87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3" Type="http://schemas.openxmlformats.org/officeDocument/2006/relationships/chart" Target="../charts/chart1.xml"/><Relationship Id="rId7" Type="http://schemas.openxmlformats.org/officeDocument/2006/relationships/image" Target="../media/image2.png"/><Relationship Id="rId12" Type="http://schemas.openxmlformats.org/officeDocument/2006/relationships/image" Target="../media/image7.png"/><Relationship Id="rId17" Type="http://schemas.openxmlformats.org/officeDocument/2006/relationships/image" Target="../media/image10.png"/><Relationship Id="rId2" Type="http://schemas.openxmlformats.org/officeDocument/2006/relationships/image" Target="../media/image1.png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11" Type="http://schemas.openxmlformats.org/officeDocument/2006/relationships/image" Target="../media/image6.png"/><Relationship Id="rId5" Type="http://schemas.openxmlformats.org/officeDocument/2006/relationships/chart" Target="../charts/chart3.xml"/><Relationship Id="rId15" Type="http://schemas.openxmlformats.org/officeDocument/2006/relationships/chart" Target="../charts/chart6.xml"/><Relationship Id="rId10" Type="http://schemas.openxmlformats.org/officeDocument/2006/relationships/image" Target="../media/image5.png"/><Relationship Id="rId4" Type="http://schemas.openxmlformats.org/officeDocument/2006/relationships/chart" Target="../charts/chart2.xml"/><Relationship Id="rId9" Type="http://schemas.openxmlformats.org/officeDocument/2006/relationships/image" Target="../media/image4.png"/><Relationship Id="rId14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Picture 3" descr="F:\実験結果\Western Blotting Picture\FBXW7\20190420membrane_over night_SW480.bmp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27" t="27921" r="20940" b="50779"/>
          <a:stretch/>
        </p:blipFill>
        <p:spPr bwMode="auto">
          <a:xfrm>
            <a:off x="3603650" y="7698951"/>
            <a:ext cx="1141631" cy="100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テキスト ボックス 57"/>
          <p:cNvSpPr txBox="1"/>
          <p:nvPr/>
        </p:nvSpPr>
        <p:spPr>
          <a:xfrm>
            <a:off x="4502209" y="6884103"/>
            <a:ext cx="781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/>
              <a:t>Scramble</a:t>
            </a:r>
            <a:endParaRPr kumimoji="1" lang="en-US" altLang="ja-JP" sz="1000" dirty="0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5972113" y="6884103"/>
            <a:ext cx="10901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/>
              <a:t>sh</a:t>
            </a:r>
            <a:r>
              <a:rPr lang="en-US" altLang="ja-JP" sz="1000" i="1" dirty="0" smtClean="0"/>
              <a:t>FBXW7</a:t>
            </a:r>
            <a:r>
              <a:rPr lang="en-US" altLang="ja-JP" sz="1000" dirty="0" smtClean="0"/>
              <a:t>#2</a:t>
            </a:r>
            <a:endParaRPr kumimoji="1" lang="en-US" altLang="ja-JP" sz="1000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5197043" y="6884103"/>
            <a:ext cx="9659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/>
              <a:t>sh</a:t>
            </a:r>
            <a:r>
              <a:rPr lang="en-US" altLang="ja-JP" sz="1000" i="1" dirty="0" smtClean="0"/>
              <a:t>FBXW7</a:t>
            </a:r>
            <a:r>
              <a:rPr lang="en-US" altLang="ja-JP" sz="1000" dirty="0" smtClean="0"/>
              <a:t>#1</a:t>
            </a:r>
            <a:endParaRPr kumimoji="1" lang="en-US" altLang="ja-JP" sz="10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049676" y="4260187"/>
            <a:ext cx="6671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/>
              <a:t>Scramble</a:t>
            </a:r>
            <a:endParaRPr kumimoji="1" lang="ja-JP" altLang="en-US" sz="1000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769897" y="4258502"/>
            <a:ext cx="8082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/>
              <a:t>sh</a:t>
            </a:r>
            <a:r>
              <a:rPr lang="en-US" altLang="ja-JP" sz="1000" i="1" dirty="0" smtClean="0"/>
              <a:t>FBXW7</a:t>
            </a:r>
            <a:r>
              <a:rPr lang="en-US" altLang="ja-JP" sz="1000" dirty="0" smtClean="0"/>
              <a:t>#1</a:t>
            </a:r>
            <a:endParaRPr kumimoji="1" lang="ja-JP" altLang="en-US" sz="10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631183" y="4259626"/>
            <a:ext cx="8082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/>
              <a:t>sh</a:t>
            </a:r>
            <a:r>
              <a:rPr lang="en-US" altLang="ja-JP" sz="1000" i="1" dirty="0" smtClean="0"/>
              <a:t>FBXW7</a:t>
            </a:r>
            <a:r>
              <a:rPr lang="en-US" altLang="ja-JP" sz="1000" dirty="0" smtClean="0"/>
              <a:t>#2</a:t>
            </a:r>
            <a:endParaRPr kumimoji="1" lang="ja-JP" altLang="en-US" sz="1000" dirty="0"/>
          </a:p>
        </p:txBody>
      </p:sp>
      <p:graphicFrame>
        <p:nvGraphicFramePr>
          <p:cNvPr id="44" name="グラフ 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3358389"/>
              </p:ext>
            </p:extLst>
          </p:nvPr>
        </p:nvGraphicFramePr>
        <p:xfrm>
          <a:off x="685610" y="4701903"/>
          <a:ext cx="1731568" cy="2012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2855414"/>
              </p:ext>
            </p:extLst>
          </p:nvPr>
        </p:nvGraphicFramePr>
        <p:xfrm>
          <a:off x="4490854" y="432590"/>
          <a:ext cx="1675251" cy="1790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9195617"/>
              </p:ext>
            </p:extLst>
          </p:nvPr>
        </p:nvGraphicFramePr>
        <p:xfrm>
          <a:off x="2642346" y="432590"/>
          <a:ext cx="1674868" cy="1790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7899583"/>
              </p:ext>
            </p:extLst>
          </p:nvPr>
        </p:nvGraphicFramePr>
        <p:xfrm>
          <a:off x="793837" y="431831"/>
          <a:ext cx="1679955" cy="17913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7" name="テキスト ボックス 6"/>
          <p:cNvSpPr txBox="1"/>
          <p:nvPr/>
        </p:nvSpPr>
        <p:spPr>
          <a:xfrm rot="16200000">
            <a:off x="-330919" y="1030224"/>
            <a:ext cx="20817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/>
              <a:t>Relative </a:t>
            </a:r>
            <a:r>
              <a:rPr lang="en-US" altLang="ja-JP" sz="1000" i="1" dirty="0" smtClean="0"/>
              <a:t>FBXW7</a:t>
            </a:r>
            <a:r>
              <a:rPr lang="en-US" altLang="ja-JP" sz="1000" dirty="0" smtClean="0"/>
              <a:t> expression</a:t>
            </a:r>
            <a:endParaRPr kumimoji="1" lang="ja-JP" altLang="en-US" sz="1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45027" y="142046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 smtClean="0"/>
              <a:t>HT29</a:t>
            </a:r>
            <a:endParaRPr kumimoji="1" lang="ja-JP" altLang="en-US" sz="1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161013" y="142046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/>
              <a:t>DLD-1</a:t>
            </a:r>
            <a:endParaRPr kumimoji="1" lang="ja-JP" altLang="en-US" sz="1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950759" y="142046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/>
              <a:t>SW480</a:t>
            </a:r>
            <a:endParaRPr kumimoji="1" lang="ja-JP" altLang="en-US" sz="1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468668" y="309699"/>
            <a:ext cx="2487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000" dirty="0"/>
              <a:t>*</a:t>
            </a:r>
            <a:endParaRPr kumimoji="1" lang="ja-JP" altLang="en-US" sz="1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062131" y="502446"/>
            <a:ext cx="320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/>
              <a:t>**</a:t>
            </a:r>
            <a:endParaRPr kumimoji="1" lang="ja-JP" altLang="en-US" sz="10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386109" y="502860"/>
            <a:ext cx="3245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/>
              <a:t>**</a:t>
            </a:r>
            <a:endParaRPr kumimoji="1" lang="ja-JP" altLang="en-US" sz="10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232580" y="501386"/>
            <a:ext cx="3275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/>
              <a:t>**</a:t>
            </a:r>
            <a:endParaRPr kumimoji="1" lang="ja-JP" altLang="en-US" sz="1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258233" y="309699"/>
            <a:ext cx="3276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/>
              <a:t>**</a:t>
            </a:r>
            <a:endParaRPr kumimoji="1" lang="ja-JP" altLang="en-US" sz="10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601908" y="304352"/>
            <a:ext cx="329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/>
              <a:t>**</a:t>
            </a:r>
            <a:endParaRPr kumimoji="1" lang="ja-JP" altLang="en-US" sz="1000" dirty="0"/>
          </a:p>
        </p:txBody>
      </p:sp>
      <p:sp>
        <p:nvSpPr>
          <p:cNvPr id="17" name="正方形/長方形 16"/>
          <p:cNvSpPr/>
          <p:nvPr/>
        </p:nvSpPr>
        <p:spPr>
          <a:xfrm>
            <a:off x="3600686" y="2142690"/>
            <a:ext cx="85148" cy="61478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/>
          </a:p>
        </p:txBody>
      </p:sp>
      <p:sp>
        <p:nvSpPr>
          <p:cNvPr id="18" name="正方形/長方形 17"/>
          <p:cNvSpPr/>
          <p:nvPr/>
        </p:nvSpPr>
        <p:spPr>
          <a:xfrm>
            <a:off x="4419506" y="2143270"/>
            <a:ext cx="85148" cy="61478"/>
          </a:xfrm>
          <a:prstGeom prst="rect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/>
          </a:p>
        </p:txBody>
      </p:sp>
      <p:sp>
        <p:nvSpPr>
          <p:cNvPr id="19" name="正方形/長方形 18"/>
          <p:cNvSpPr/>
          <p:nvPr/>
        </p:nvSpPr>
        <p:spPr>
          <a:xfrm>
            <a:off x="5287563" y="2142690"/>
            <a:ext cx="85148" cy="61478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628029" y="2061312"/>
            <a:ext cx="7424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/>
              <a:t>Scramble</a:t>
            </a:r>
            <a:endParaRPr kumimoji="1" lang="en-US" altLang="ja-JP" sz="10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446847" y="2061312"/>
            <a:ext cx="807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/>
              <a:t>sh</a:t>
            </a:r>
            <a:r>
              <a:rPr lang="en-US" altLang="ja-JP" sz="1000" i="1" dirty="0" smtClean="0"/>
              <a:t>FBXW7</a:t>
            </a:r>
            <a:r>
              <a:rPr lang="en-US" altLang="ja-JP" sz="1000" dirty="0" smtClean="0"/>
              <a:t>#1</a:t>
            </a:r>
            <a:endParaRPr kumimoji="1" lang="en-US" altLang="ja-JP" sz="10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320071" y="2061312"/>
            <a:ext cx="9109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/>
              <a:t>sh</a:t>
            </a:r>
            <a:r>
              <a:rPr lang="en-US" altLang="ja-JP" sz="1000" i="1" dirty="0" smtClean="0"/>
              <a:t>FBXW7</a:t>
            </a:r>
            <a:r>
              <a:rPr lang="en-US" altLang="ja-JP" sz="1000" dirty="0" smtClean="0"/>
              <a:t>#2</a:t>
            </a:r>
            <a:endParaRPr kumimoji="1" lang="en-US" altLang="ja-JP" sz="10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3331" y="1906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Figure </a:t>
            </a:r>
            <a:r>
              <a:rPr kumimoji="1" lang="en-US" altLang="ja-JP" smtClean="0"/>
              <a:t>S3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34554" y="27675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34758" y="231614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B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71" t="15446" r="21311" b="11937"/>
          <a:stretch/>
        </p:blipFill>
        <p:spPr bwMode="auto">
          <a:xfrm>
            <a:off x="4490854" y="2630426"/>
            <a:ext cx="1611102" cy="158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39" t="12824" r="22989" b="16968"/>
          <a:stretch/>
        </p:blipFill>
        <p:spPr bwMode="auto">
          <a:xfrm>
            <a:off x="793837" y="2606455"/>
            <a:ext cx="1611466" cy="1600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09" t="14535" r="22989" b="16215"/>
          <a:stretch/>
        </p:blipFill>
        <p:spPr bwMode="auto">
          <a:xfrm>
            <a:off x="2642346" y="2630426"/>
            <a:ext cx="1611466" cy="157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テキスト ボックス 30"/>
          <p:cNvSpPr txBox="1"/>
          <p:nvPr/>
        </p:nvSpPr>
        <p:spPr>
          <a:xfrm>
            <a:off x="1297379" y="2390798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 smtClean="0"/>
              <a:t>HT29</a:t>
            </a:r>
            <a:endParaRPr kumimoji="1" lang="ja-JP" altLang="en-US" sz="1000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110401" y="2390798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/>
              <a:t>DLD-1</a:t>
            </a:r>
            <a:endParaRPr kumimoji="1" lang="ja-JP" altLang="en-US" sz="10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930311" y="2390798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/>
              <a:t>SW480</a:t>
            </a:r>
            <a:endParaRPr kumimoji="1" lang="ja-JP" altLang="en-US" sz="10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03" t="51234" r="23718" b="44453"/>
          <a:stretch/>
        </p:blipFill>
        <p:spPr bwMode="auto">
          <a:xfrm>
            <a:off x="5460188" y="4334496"/>
            <a:ext cx="100017" cy="87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78" t="38088" r="23744" b="57599"/>
          <a:stretch/>
        </p:blipFill>
        <p:spPr bwMode="auto">
          <a:xfrm>
            <a:off x="3746116" y="4338006"/>
            <a:ext cx="93616" cy="87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04" t="44661" r="23718" b="51026"/>
          <a:stretch/>
        </p:blipFill>
        <p:spPr bwMode="auto">
          <a:xfrm>
            <a:off x="3018150" y="4343201"/>
            <a:ext cx="93616" cy="87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48" t="31589" r="23678" b="64098"/>
          <a:stretch/>
        </p:blipFill>
        <p:spPr bwMode="auto">
          <a:xfrm>
            <a:off x="4598667" y="4344886"/>
            <a:ext cx="99719" cy="87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テキスト ボックス 38"/>
          <p:cNvSpPr txBox="1"/>
          <p:nvPr/>
        </p:nvSpPr>
        <p:spPr>
          <a:xfrm>
            <a:off x="5492468" y="4259064"/>
            <a:ext cx="9685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/>
              <a:t>Isotype control</a:t>
            </a:r>
            <a:endParaRPr kumimoji="1" lang="ja-JP" altLang="en-US" sz="1000" dirty="0"/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685610" y="4260187"/>
            <a:ext cx="171969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 flipV="1">
            <a:off x="685610" y="2742470"/>
            <a:ext cx="0" cy="151771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1423881" y="4303991"/>
            <a:ext cx="5613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/>
              <a:t>FBXW7</a:t>
            </a:r>
            <a:endParaRPr kumimoji="1" lang="ja-JP" altLang="en-US" sz="1000" dirty="0"/>
          </a:p>
        </p:txBody>
      </p:sp>
      <p:sp>
        <p:nvSpPr>
          <p:cNvPr id="43" name="テキスト ボックス 42"/>
          <p:cNvSpPr txBox="1"/>
          <p:nvPr/>
        </p:nvSpPr>
        <p:spPr>
          <a:xfrm rot="16200000">
            <a:off x="217523" y="3283635"/>
            <a:ext cx="4988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/>
              <a:t>Count</a:t>
            </a:r>
            <a:endParaRPr kumimoji="1" lang="ja-JP" altLang="en-US" sz="1000" dirty="0"/>
          </a:p>
        </p:txBody>
      </p:sp>
      <p:graphicFrame>
        <p:nvGraphicFramePr>
          <p:cNvPr id="45" name="グラフ 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3835268"/>
              </p:ext>
            </p:extLst>
          </p:nvPr>
        </p:nvGraphicFramePr>
        <p:xfrm>
          <a:off x="2530549" y="4701903"/>
          <a:ext cx="1749350" cy="2012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47" name="グラフ 4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3899300"/>
              </p:ext>
            </p:extLst>
          </p:nvPr>
        </p:nvGraphicFramePr>
        <p:xfrm>
          <a:off x="4401879" y="4701903"/>
          <a:ext cx="1735070" cy="200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50" name="テキスト ボックス 49"/>
          <p:cNvSpPr txBox="1"/>
          <p:nvPr/>
        </p:nvSpPr>
        <p:spPr>
          <a:xfrm>
            <a:off x="1326079" y="4531265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 smtClean="0"/>
              <a:t>HT29</a:t>
            </a:r>
            <a:endParaRPr kumimoji="1" lang="ja-JP" altLang="en-US" sz="1000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161013" y="4538807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/>
              <a:t>DLD-1</a:t>
            </a:r>
            <a:endParaRPr kumimoji="1" lang="ja-JP" altLang="en-US" sz="1000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016799" y="4531265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/>
              <a:t>SW480</a:t>
            </a:r>
            <a:endParaRPr kumimoji="1" lang="ja-JP" altLang="en-US" sz="1000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355700" y="4871101"/>
            <a:ext cx="320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/>
              <a:t>**</a:t>
            </a:r>
            <a:endParaRPr kumimoji="1" lang="ja-JP" altLang="en-US" sz="1000" dirty="0"/>
          </a:p>
        </p:txBody>
      </p:sp>
      <p:sp>
        <p:nvSpPr>
          <p:cNvPr id="54" name="テキスト ボックス 53"/>
          <p:cNvSpPr txBox="1"/>
          <p:nvPr/>
        </p:nvSpPr>
        <p:spPr>
          <a:xfrm rot="16200000">
            <a:off x="-423476" y="5536757"/>
            <a:ext cx="20279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/>
              <a:t>Relative FBXW7 protein expression</a:t>
            </a:r>
            <a:endParaRPr kumimoji="1" lang="ja-JP" altLang="en-US" sz="1000" dirty="0"/>
          </a:p>
        </p:txBody>
      </p:sp>
      <p:sp>
        <p:nvSpPr>
          <p:cNvPr id="55" name="正方形/長方形 54"/>
          <p:cNvSpPr/>
          <p:nvPr/>
        </p:nvSpPr>
        <p:spPr>
          <a:xfrm>
            <a:off x="4468492" y="6975209"/>
            <a:ext cx="85148" cy="61478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/>
          </a:p>
        </p:txBody>
      </p:sp>
      <p:sp>
        <p:nvSpPr>
          <p:cNvPr id="56" name="正方形/長方形 55"/>
          <p:cNvSpPr/>
          <p:nvPr/>
        </p:nvSpPr>
        <p:spPr>
          <a:xfrm>
            <a:off x="5168192" y="6980653"/>
            <a:ext cx="85148" cy="61478"/>
          </a:xfrm>
          <a:prstGeom prst="rect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/>
          </a:p>
        </p:txBody>
      </p:sp>
      <p:sp>
        <p:nvSpPr>
          <p:cNvPr id="57" name="正方形/長方形 56"/>
          <p:cNvSpPr/>
          <p:nvPr/>
        </p:nvSpPr>
        <p:spPr>
          <a:xfrm>
            <a:off x="5957853" y="6980073"/>
            <a:ext cx="85148" cy="61478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844864" y="6578488"/>
            <a:ext cx="629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/>
              <a:t>Isotype-control</a:t>
            </a:r>
            <a:endParaRPr kumimoji="1" lang="ja-JP" altLang="en-US" sz="1000" dirty="0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4537921" y="6578128"/>
            <a:ext cx="660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/>
              <a:t>Isotype-control</a:t>
            </a:r>
            <a:endParaRPr kumimoji="1" lang="ja-JP" altLang="en-US" sz="1000" dirty="0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2690904" y="6583959"/>
            <a:ext cx="6242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/>
              <a:t>Isotype-control</a:t>
            </a:r>
            <a:endParaRPr kumimoji="1" lang="ja-JP" altLang="en-US" sz="1000" dirty="0"/>
          </a:p>
        </p:txBody>
      </p:sp>
      <p:sp>
        <p:nvSpPr>
          <p:cNvPr id="40" name="左大かっこ 39"/>
          <p:cNvSpPr/>
          <p:nvPr/>
        </p:nvSpPr>
        <p:spPr>
          <a:xfrm rot="5400000">
            <a:off x="1511580" y="371491"/>
            <a:ext cx="73629" cy="385350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左大かっこ 64"/>
          <p:cNvSpPr/>
          <p:nvPr/>
        </p:nvSpPr>
        <p:spPr>
          <a:xfrm rot="5400000">
            <a:off x="1705781" y="119242"/>
            <a:ext cx="81271" cy="781396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左大かっこ 65"/>
          <p:cNvSpPr/>
          <p:nvPr/>
        </p:nvSpPr>
        <p:spPr>
          <a:xfrm rot="5400000">
            <a:off x="1793975" y="4578127"/>
            <a:ext cx="45719" cy="602661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左大かっこ 66"/>
          <p:cNvSpPr/>
          <p:nvPr/>
        </p:nvSpPr>
        <p:spPr>
          <a:xfrm rot="5400000">
            <a:off x="5349851" y="4786011"/>
            <a:ext cx="45719" cy="283761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左大かっこ 67"/>
          <p:cNvSpPr/>
          <p:nvPr/>
        </p:nvSpPr>
        <p:spPr>
          <a:xfrm rot="5400000">
            <a:off x="5184798" y="371491"/>
            <a:ext cx="73629" cy="385350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左大かっこ 68"/>
          <p:cNvSpPr/>
          <p:nvPr/>
        </p:nvSpPr>
        <p:spPr>
          <a:xfrm rot="5400000">
            <a:off x="3351864" y="371491"/>
            <a:ext cx="73629" cy="385350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左大かっこ 69"/>
          <p:cNvSpPr/>
          <p:nvPr/>
        </p:nvSpPr>
        <p:spPr>
          <a:xfrm rot="5400000">
            <a:off x="5374110" y="124131"/>
            <a:ext cx="82698" cy="773044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左大かっこ 70"/>
          <p:cNvSpPr/>
          <p:nvPr/>
        </p:nvSpPr>
        <p:spPr>
          <a:xfrm rot="5400000">
            <a:off x="3543193" y="124131"/>
            <a:ext cx="82698" cy="773044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左大かっこ 73"/>
          <p:cNvSpPr/>
          <p:nvPr/>
        </p:nvSpPr>
        <p:spPr>
          <a:xfrm rot="5400000">
            <a:off x="3491346" y="4786011"/>
            <a:ext cx="45719" cy="283761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左大かっこ 74"/>
          <p:cNvSpPr/>
          <p:nvPr/>
        </p:nvSpPr>
        <p:spPr>
          <a:xfrm rot="5400000">
            <a:off x="1635199" y="4786011"/>
            <a:ext cx="45719" cy="283761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左大かっこ 75"/>
          <p:cNvSpPr/>
          <p:nvPr/>
        </p:nvSpPr>
        <p:spPr>
          <a:xfrm rot="5400000">
            <a:off x="5509301" y="4578127"/>
            <a:ext cx="45719" cy="602661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左大かっこ 76"/>
          <p:cNvSpPr/>
          <p:nvPr/>
        </p:nvSpPr>
        <p:spPr>
          <a:xfrm rot="5400000">
            <a:off x="3650796" y="4578127"/>
            <a:ext cx="45719" cy="602661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5375037" y="4691757"/>
            <a:ext cx="320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/>
              <a:t>*</a:t>
            </a:r>
            <a:endParaRPr kumimoji="1" lang="ja-JP" altLang="en-US" sz="1000" dirty="0"/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3501653" y="4691757"/>
            <a:ext cx="320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/>
              <a:t>**</a:t>
            </a:r>
            <a:endParaRPr kumimoji="1" lang="ja-JP" altLang="en-US" sz="1000" dirty="0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5215475" y="4864971"/>
            <a:ext cx="320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/>
              <a:t>*</a:t>
            </a:r>
            <a:endParaRPr kumimoji="1" lang="ja-JP" altLang="en-US" sz="1000" dirty="0"/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1497582" y="4872807"/>
            <a:ext cx="320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smtClean="0"/>
              <a:t>**</a:t>
            </a:r>
            <a:endParaRPr kumimoji="1" lang="ja-JP" altLang="en-US" sz="1000" dirty="0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1650358" y="4691757"/>
            <a:ext cx="320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/>
              <a:t>**</a:t>
            </a:r>
            <a:endParaRPr kumimoji="1" lang="ja-JP" altLang="en-US" sz="1000" dirty="0"/>
          </a:p>
        </p:txBody>
      </p:sp>
      <p:cxnSp>
        <p:nvCxnSpPr>
          <p:cNvPr id="27" name="直線コネクタ 26"/>
          <p:cNvCxnSpPr/>
          <p:nvPr/>
        </p:nvCxnSpPr>
        <p:spPr>
          <a:xfrm>
            <a:off x="1556014" y="2864489"/>
            <a:ext cx="7620" cy="12192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/>
          <p:cNvCxnSpPr/>
          <p:nvPr/>
        </p:nvCxnSpPr>
        <p:spPr>
          <a:xfrm>
            <a:off x="3348080" y="2841629"/>
            <a:ext cx="7620" cy="124206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/>
          <p:nvPr/>
        </p:nvCxnSpPr>
        <p:spPr>
          <a:xfrm>
            <a:off x="1925755" y="3094832"/>
            <a:ext cx="7620" cy="971163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コネクタ 84"/>
          <p:cNvCxnSpPr/>
          <p:nvPr/>
        </p:nvCxnSpPr>
        <p:spPr>
          <a:xfrm>
            <a:off x="3665552" y="3020814"/>
            <a:ext cx="3810" cy="1062875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線コネクタ 85"/>
          <p:cNvCxnSpPr/>
          <p:nvPr/>
        </p:nvCxnSpPr>
        <p:spPr>
          <a:xfrm>
            <a:off x="5597503" y="3184766"/>
            <a:ext cx="7620" cy="898923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線コネクタ 86"/>
          <p:cNvCxnSpPr/>
          <p:nvPr/>
        </p:nvCxnSpPr>
        <p:spPr>
          <a:xfrm>
            <a:off x="5218410" y="2864489"/>
            <a:ext cx="7620" cy="12192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テキスト ボックス 60"/>
          <p:cNvSpPr txBox="1"/>
          <p:nvPr/>
        </p:nvSpPr>
        <p:spPr>
          <a:xfrm>
            <a:off x="1446406" y="2651366"/>
            <a:ext cx="1735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/>
              <a:t>0</a:t>
            </a:r>
            <a:endParaRPr kumimoji="1" lang="ja-JP" altLang="en-US" sz="1000" dirty="0"/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3237112" y="2596391"/>
            <a:ext cx="1735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/>
              <a:t>0</a:t>
            </a:r>
            <a:endParaRPr kumimoji="1" lang="ja-JP" altLang="en-US" sz="1000" dirty="0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5103155" y="2651366"/>
            <a:ext cx="1735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/>
              <a:t>0</a:t>
            </a:r>
            <a:endParaRPr kumimoji="1" lang="ja-JP" altLang="en-US" sz="1000" dirty="0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1816268" y="2876241"/>
            <a:ext cx="1735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/>
              <a:t>1</a:t>
            </a:r>
            <a:endParaRPr kumimoji="1" lang="ja-JP" altLang="en-US" sz="1000" dirty="0"/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3553227" y="2772113"/>
            <a:ext cx="1735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/>
              <a:t>1</a:t>
            </a:r>
            <a:endParaRPr kumimoji="1" lang="ja-JP" altLang="en-US" sz="1000" dirty="0"/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5499248" y="2949860"/>
            <a:ext cx="1735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/>
              <a:t>1</a:t>
            </a:r>
            <a:endParaRPr kumimoji="1" lang="ja-JP" altLang="en-US" sz="1000" dirty="0"/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3618887" y="7464598"/>
            <a:ext cx="3433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err="1" smtClean="0"/>
              <a:t>Scr</a:t>
            </a:r>
            <a:endParaRPr kumimoji="1" lang="ja-JP" altLang="en-US" sz="1000" dirty="0"/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3935640" y="7464598"/>
            <a:ext cx="4315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/>
              <a:t>sh#1</a:t>
            </a:r>
            <a:endParaRPr kumimoji="1" lang="ja-JP" altLang="en-US" sz="1000" dirty="0"/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4318509" y="7464598"/>
            <a:ext cx="4315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/>
              <a:t>sh#2</a:t>
            </a:r>
            <a:endParaRPr kumimoji="1" lang="ja-JP" altLang="en-US" sz="1000" dirty="0"/>
          </a:p>
        </p:txBody>
      </p:sp>
      <p:cxnSp>
        <p:nvCxnSpPr>
          <p:cNvPr id="96" name="直線コネクタ 95"/>
          <p:cNvCxnSpPr/>
          <p:nvPr/>
        </p:nvCxnSpPr>
        <p:spPr>
          <a:xfrm>
            <a:off x="3619816" y="7503309"/>
            <a:ext cx="108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テキスト ボックス 96"/>
          <p:cNvSpPr txBox="1"/>
          <p:nvPr/>
        </p:nvSpPr>
        <p:spPr>
          <a:xfrm>
            <a:off x="3873206" y="7302223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/>
              <a:t>SW480</a:t>
            </a:r>
            <a:endParaRPr kumimoji="1" lang="ja-JP" altLang="en-US" sz="1000" dirty="0"/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1183126" y="7476473"/>
            <a:ext cx="3433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err="1" smtClean="0"/>
              <a:t>Scr</a:t>
            </a:r>
            <a:endParaRPr kumimoji="1" lang="ja-JP" altLang="en-US" sz="1000" dirty="0"/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1528674" y="7476473"/>
            <a:ext cx="4315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/>
              <a:t>sh#1</a:t>
            </a:r>
            <a:endParaRPr kumimoji="1" lang="ja-JP" altLang="en-US" sz="1000" dirty="0"/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1903523" y="7476473"/>
            <a:ext cx="4315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/>
              <a:t>sh#2</a:t>
            </a:r>
            <a:endParaRPr kumimoji="1" lang="ja-JP" altLang="en-US" sz="1000" dirty="0"/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2424368" y="7464598"/>
            <a:ext cx="3433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err="1" smtClean="0"/>
              <a:t>Scr</a:t>
            </a:r>
            <a:endParaRPr kumimoji="1" lang="ja-JP" altLang="en-US" sz="1000" dirty="0"/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2727246" y="7464598"/>
            <a:ext cx="4315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/>
              <a:t>sh#1</a:t>
            </a:r>
            <a:endParaRPr kumimoji="1" lang="ja-JP" altLang="en-US" sz="1000" dirty="0"/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3114975" y="7464598"/>
            <a:ext cx="4315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/>
              <a:t>sh#2</a:t>
            </a:r>
            <a:endParaRPr kumimoji="1" lang="ja-JP" altLang="en-US" sz="1000" dirty="0"/>
          </a:p>
        </p:txBody>
      </p:sp>
      <p:cxnSp>
        <p:nvCxnSpPr>
          <p:cNvPr id="104" name="直線コネクタ 103"/>
          <p:cNvCxnSpPr/>
          <p:nvPr/>
        </p:nvCxnSpPr>
        <p:spPr>
          <a:xfrm>
            <a:off x="1215374" y="7503309"/>
            <a:ext cx="108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コネクタ 104"/>
          <p:cNvCxnSpPr/>
          <p:nvPr/>
        </p:nvCxnSpPr>
        <p:spPr>
          <a:xfrm>
            <a:off x="2425549" y="7503309"/>
            <a:ext cx="108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テキスト ボックス 105"/>
          <p:cNvSpPr txBox="1"/>
          <p:nvPr/>
        </p:nvSpPr>
        <p:spPr>
          <a:xfrm>
            <a:off x="1531558" y="7302223"/>
            <a:ext cx="4587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/>
              <a:t>HT29</a:t>
            </a:r>
            <a:endParaRPr kumimoji="1" lang="ja-JP" altLang="en-US" sz="1000" dirty="0"/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2733785" y="7302223"/>
            <a:ext cx="5004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/>
              <a:t>DLD-1</a:t>
            </a:r>
            <a:endParaRPr kumimoji="1" lang="ja-JP" altLang="en-US" sz="1000" dirty="0"/>
          </a:p>
        </p:txBody>
      </p:sp>
      <p:cxnSp>
        <p:nvCxnSpPr>
          <p:cNvPr id="129" name="直線コネクタ 128"/>
          <p:cNvCxnSpPr/>
          <p:nvPr/>
        </p:nvCxnSpPr>
        <p:spPr>
          <a:xfrm>
            <a:off x="1083067" y="8366201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テキスト ボックス 129"/>
          <p:cNvSpPr txBox="1"/>
          <p:nvPr/>
        </p:nvSpPr>
        <p:spPr>
          <a:xfrm>
            <a:off x="871862" y="8258479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/>
              <a:t>70</a:t>
            </a:r>
            <a:endParaRPr kumimoji="1" lang="ja-JP" altLang="en-US" sz="800" dirty="0"/>
          </a:p>
        </p:txBody>
      </p:sp>
      <p:cxnSp>
        <p:nvCxnSpPr>
          <p:cNvPr id="131" name="直線コネクタ 130"/>
          <p:cNvCxnSpPr/>
          <p:nvPr/>
        </p:nvCxnSpPr>
        <p:spPr>
          <a:xfrm>
            <a:off x="1083067" y="8660409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線コネクタ 131"/>
          <p:cNvCxnSpPr/>
          <p:nvPr/>
        </p:nvCxnSpPr>
        <p:spPr>
          <a:xfrm>
            <a:off x="1083067" y="8202719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コネクタ 132"/>
          <p:cNvCxnSpPr/>
          <p:nvPr/>
        </p:nvCxnSpPr>
        <p:spPr>
          <a:xfrm>
            <a:off x="1083067" y="7787087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線コネクタ 133"/>
          <p:cNvCxnSpPr/>
          <p:nvPr/>
        </p:nvCxnSpPr>
        <p:spPr>
          <a:xfrm>
            <a:off x="1083067" y="7938649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線コネクタ 134"/>
          <p:cNvCxnSpPr/>
          <p:nvPr/>
        </p:nvCxnSpPr>
        <p:spPr>
          <a:xfrm>
            <a:off x="1083067" y="8945648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テキスト ボックス 135"/>
          <p:cNvSpPr txBox="1"/>
          <p:nvPr/>
        </p:nvSpPr>
        <p:spPr>
          <a:xfrm>
            <a:off x="876455" y="8552687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/>
              <a:t>55</a:t>
            </a:r>
            <a:endParaRPr kumimoji="1" lang="ja-JP" altLang="en-US" sz="800" dirty="0"/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876455" y="8837926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/>
              <a:t>4</a:t>
            </a:r>
            <a:r>
              <a:rPr kumimoji="1" lang="en-US" altLang="ja-JP" sz="800" dirty="0" smtClean="0"/>
              <a:t>0</a:t>
            </a:r>
            <a:endParaRPr kumimoji="1" lang="ja-JP" altLang="en-US" sz="800" dirty="0"/>
          </a:p>
        </p:txBody>
      </p:sp>
      <p:sp>
        <p:nvSpPr>
          <p:cNvPr id="138" name="テキスト ボックス 137"/>
          <p:cNvSpPr txBox="1"/>
          <p:nvPr/>
        </p:nvSpPr>
        <p:spPr>
          <a:xfrm>
            <a:off x="820566" y="784458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/>
              <a:t>140</a:t>
            </a:r>
            <a:endParaRPr kumimoji="1" lang="ja-JP" altLang="en-US" sz="800" dirty="0"/>
          </a:p>
        </p:txBody>
      </p:sp>
      <p:sp>
        <p:nvSpPr>
          <p:cNvPr id="139" name="テキスト ボックス 138"/>
          <p:cNvSpPr txBox="1"/>
          <p:nvPr/>
        </p:nvSpPr>
        <p:spPr>
          <a:xfrm>
            <a:off x="874219" y="8094997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/>
              <a:t>90</a:t>
            </a:r>
            <a:endParaRPr kumimoji="1" lang="ja-JP" altLang="en-US" sz="800" dirty="0"/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820566" y="767936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/>
              <a:t>210</a:t>
            </a:r>
            <a:endParaRPr kumimoji="1" lang="ja-JP" altLang="en-US" sz="800" dirty="0"/>
          </a:p>
        </p:txBody>
      </p:sp>
      <p:pic>
        <p:nvPicPr>
          <p:cNvPr id="141" name="図 140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8" t="26424" r="58519" b="51331"/>
          <a:stretch/>
        </p:blipFill>
        <p:spPr>
          <a:xfrm>
            <a:off x="1197245" y="7714699"/>
            <a:ext cx="1109049" cy="1023338"/>
          </a:xfrm>
          <a:prstGeom prst="rect">
            <a:avLst/>
          </a:prstGeom>
        </p:spPr>
      </p:pic>
      <p:pic>
        <p:nvPicPr>
          <p:cNvPr id="142" name="図 141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2" t="82627" r="62849" b="12165"/>
          <a:stretch/>
        </p:blipFill>
        <p:spPr>
          <a:xfrm>
            <a:off x="1197245" y="8759303"/>
            <a:ext cx="1118021" cy="237158"/>
          </a:xfrm>
          <a:prstGeom prst="rect">
            <a:avLst/>
          </a:prstGeom>
        </p:spPr>
      </p:pic>
      <p:sp>
        <p:nvSpPr>
          <p:cNvPr id="143" name="正方形/長方形 142"/>
          <p:cNvSpPr/>
          <p:nvPr/>
        </p:nvSpPr>
        <p:spPr>
          <a:xfrm>
            <a:off x="1197245" y="8759303"/>
            <a:ext cx="1136294" cy="23715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正方形/長方形 143"/>
          <p:cNvSpPr/>
          <p:nvPr/>
        </p:nvSpPr>
        <p:spPr>
          <a:xfrm>
            <a:off x="1197245" y="7714699"/>
            <a:ext cx="1125532" cy="101048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テキスト ボックス 144"/>
          <p:cNvSpPr txBox="1"/>
          <p:nvPr/>
        </p:nvSpPr>
        <p:spPr>
          <a:xfrm>
            <a:off x="157671" y="7230531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C</a:t>
            </a:r>
            <a:endParaRPr kumimoji="1" lang="ja-JP" altLang="en-US" dirty="0"/>
          </a:p>
        </p:txBody>
      </p:sp>
      <p:pic>
        <p:nvPicPr>
          <p:cNvPr id="146" name="図 145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27" t="26536" r="42600" b="50636"/>
          <a:stretch/>
        </p:blipFill>
        <p:spPr>
          <a:xfrm>
            <a:off x="2425534" y="7700968"/>
            <a:ext cx="1106088" cy="1047285"/>
          </a:xfrm>
          <a:prstGeom prst="rect">
            <a:avLst/>
          </a:prstGeom>
        </p:spPr>
      </p:pic>
      <p:pic>
        <p:nvPicPr>
          <p:cNvPr id="147" name="図 146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59" t="82554" r="46372" b="12238"/>
          <a:stretch/>
        </p:blipFill>
        <p:spPr>
          <a:xfrm>
            <a:off x="2425534" y="8766545"/>
            <a:ext cx="1106088" cy="229916"/>
          </a:xfrm>
          <a:prstGeom prst="rect">
            <a:avLst/>
          </a:prstGeom>
        </p:spPr>
      </p:pic>
      <p:sp>
        <p:nvSpPr>
          <p:cNvPr id="148" name="正方形/長方形 147"/>
          <p:cNvSpPr/>
          <p:nvPr/>
        </p:nvSpPr>
        <p:spPr>
          <a:xfrm>
            <a:off x="2416563" y="8766543"/>
            <a:ext cx="1115059" cy="2378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正方形/長方形 148"/>
          <p:cNvSpPr/>
          <p:nvPr/>
        </p:nvSpPr>
        <p:spPr>
          <a:xfrm>
            <a:off x="2416563" y="7700967"/>
            <a:ext cx="1115060" cy="104728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0" name="図 149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09" t="82174" r="30022" b="12618"/>
          <a:stretch/>
        </p:blipFill>
        <p:spPr>
          <a:xfrm>
            <a:off x="3659528" y="8765496"/>
            <a:ext cx="1104907" cy="238929"/>
          </a:xfrm>
          <a:prstGeom prst="rect">
            <a:avLst/>
          </a:prstGeom>
        </p:spPr>
      </p:pic>
      <p:sp>
        <p:nvSpPr>
          <p:cNvPr id="151" name="正方形/長方形 150"/>
          <p:cNvSpPr/>
          <p:nvPr/>
        </p:nvSpPr>
        <p:spPr>
          <a:xfrm>
            <a:off x="3626761" y="8752825"/>
            <a:ext cx="1123276" cy="251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3" name="正方形/長方形 152"/>
          <p:cNvSpPr/>
          <p:nvPr/>
        </p:nvSpPr>
        <p:spPr>
          <a:xfrm>
            <a:off x="3622299" y="7687934"/>
            <a:ext cx="1127737" cy="103725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4" name="テキスト ボックス 153"/>
          <p:cNvSpPr txBox="1"/>
          <p:nvPr/>
        </p:nvSpPr>
        <p:spPr>
          <a:xfrm>
            <a:off x="4745281" y="8738037"/>
            <a:ext cx="5145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ACTB</a:t>
            </a:r>
            <a:endParaRPr kumimoji="1" lang="ja-JP" altLang="en-US" sz="1200" dirty="0"/>
          </a:p>
        </p:txBody>
      </p:sp>
      <p:sp>
        <p:nvSpPr>
          <p:cNvPr id="155" name="テキスト ボックス 154"/>
          <p:cNvSpPr txBox="1"/>
          <p:nvPr/>
        </p:nvSpPr>
        <p:spPr>
          <a:xfrm>
            <a:off x="4752925" y="8079044"/>
            <a:ext cx="6301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FBXW7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670203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238</TotalTime>
  <Words>75</Words>
  <Application>Microsoft Office PowerPoint</Application>
  <PresentationFormat>画面に合わせる (4:3)</PresentationFormat>
  <Paragraphs>68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本間 周作</dc:creator>
  <cp:lastModifiedBy>FJ-USER</cp:lastModifiedBy>
  <cp:revision>26</cp:revision>
  <dcterms:created xsi:type="dcterms:W3CDTF">2019-02-13T04:07:21Z</dcterms:created>
  <dcterms:modified xsi:type="dcterms:W3CDTF">2019-05-06T11:40:14Z</dcterms:modified>
</cp:coreProperties>
</file>