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0" r:id="rId2"/>
    <p:sldId id="259" r:id="rId3"/>
    <p:sldId id="269" r:id="rId4"/>
    <p:sldId id="271" r:id="rId5"/>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8" autoAdjust="0"/>
    <p:restoredTop sz="94660"/>
  </p:normalViewPr>
  <p:slideViewPr>
    <p:cSldViewPr snapToGrid="0">
      <p:cViewPr varScale="1">
        <p:scale>
          <a:sx n="70" d="100"/>
          <a:sy n="70" d="100"/>
        </p:scale>
        <p:origin x="2720"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63558454271828"/>
          <c:y val="0.25220239937105104"/>
          <c:w val="0.81310316959536943"/>
          <c:h val="0.69687162268649749"/>
        </c:manualLayout>
      </c:layout>
      <c:barChart>
        <c:barDir val="col"/>
        <c:grouping val="clustered"/>
        <c:varyColors val="0"/>
        <c:ser>
          <c:idx val="0"/>
          <c:order val="0"/>
          <c:tx>
            <c:v>Parental cell line</c:v>
          </c:tx>
          <c:spPr>
            <a:solidFill>
              <a:schemeClr val="accent1"/>
            </a:solidFill>
            <a:ln>
              <a:noFill/>
            </a:ln>
            <a:effectLst/>
          </c:spPr>
          <c:invertIfNegative val="0"/>
          <c:errBars>
            <c:errBarType val="both"/>
            <c:errValType val="cust"/>
            <c:noEndCap val="0"/>
            <c:plus>
              <c:numRef>
                <c:f>'sMIC in culture'!$B$6:$D$6</c:f>
                <c:numCache>
                  <c:formatCode>General</c:formatCode>
                  <c:ptCount val="3"/>
                  <c:pt idx="0">
                    <c:v>0.2</c:v>
                  </c:pt>
                  <c:pt idx="1">
                    <c:v>0.2</c:v>
                  </c:pt>
                  <c:pt idx="2">
                    <c:v>0.2</c:v>
                  </c:pt>
                </c:numCache>
              </c:numRef>
            </c:plus>
            <c:minus>
              <c:numRef>
                <c:f>'sMIC in culture'!$B$6:$D$6</c:f>
                <c:numCache>
                  <c:formatCode>General</c:formatCode>
                  <c:ptCount val="3"/>
                  <c:pt idx="0">
                    <c:v>0.2</c:v>
                  </c:pt>
                  <c:pt idx="1">
                    <c:v>0.2</c:v>
                  </c:pt>
                  <c:pt idx="2">
                    <c:v>0.2</c:v>
                  </c:pt>
                </c:numCache>
              </c:numRef>
            </c:minus>
            <c:spPr>
              <a:noFill/>
              <a:ln w="9525" cap="flat" cmpd="sng" algn="ctr">
                <a:solidFill>
                  <a:schemeClr val="tx1">
                    <a:lumMod val="65000"/>
                    <a:lumOff val="35000"/>
                  </a:schemeClr>
                </a:solidFill>
                <a:round/>
              </a:ln>
              <a:effectLst/>
            </c:spPr>
          </c:errBars>
          <c:val>
            <c:numRef>
              <c:f>'sMIC in culture'!$B$5:$D$5</c:f>
              <c:numCache>
                <c:formatCode>General</c:formatCode>
                <c:ptCount val="3"/>
                <c:pt idx="0">
                  <c:v>2.2000000000000002</c:v>
                </c:pt>
                <c:pt idx="1">
                  <c:v>2.7</c:v>
                </c:pt>
                <c:pt idx="2">
                  <c:v>1.9</c:v>
                </c:pt>
              </c:numCache>
            </c:numRef>
          </c:val>
          <c:extLst>
            <c:ext xmlns:c16="http://schemas.microsoft.com/office/drawing/2014/chart" uri="{C3380CC4-5D6E-409C-BE32-E72D297353CC}">
              <c16:uniqueId val="{00000000-7AA8-46A0-BA85-20A0A4D58A75}"/>
            </c:ext>
          </c:extLst>
        </c:ser>
        <c:ser>
          <c:idx val="1"/>
          <c:order val="1"/>
          <c:tx>
            <c:v>sMIC-overexpressing cell lines</c:v>
          </c:tx>
          <c:spPr>
            <a:solidFill>
              <a:schemeClr val="accent2"/>
            </a:solidFill>
            <a:ln>
              <a:noFill/>
            </a:ln>
            <a:effectLst/>
          </c:spPr>
          <c:invertIfNegative val="0"/>
          <c:errBars>
            <c:errBarType val="plus"/>
            <c:errValType val="cust"/>
            <c:noEndCap val="0"/>
            <c:plus>
              <c:numRef>
                <c:f>'sMIC in culture'!$E$6:$G$6</c:f>
                <c:numCache>
                  <c:formatCode>General</c:formatCode>
                  <c:ptCount val="3"/>
                  <c:pt idx="0">
                    <c:v>17</c:v>
                  </c:pt>
                  <c:pt idx="1">
                    <c:v>11</c:v>
                  </c:pt>
                  <c:pt idx="2">
                    <c:v>15</c:v>
                  </c:pt>
                </c:numCache>
              </c:numRef>
            </c:plus>
            <c:minus>
              <c:numRef>
                <c:f>'sMIC in culture'!$E$6:$G$6</c:f>
                <c:numCache>
                  <c:formatCode>General</c:formatCode>
                  <c:ptCount val="3"/>
                  <c:pt idx="0">
                    <c:v>17</c:v>
                  </c:pt>
                  <c:pt idx="1">
                    <c:v>11</c:v>
                  </c:pt>
                  <c:pt idx="2">
                    <c:v>15</c:v>
                  </c:pt>
                </c:numCache>
              </c:numRef>
            </c:minus>
            <c:spPr>
              <a:noFill/>
              <a:ln w="9525" cap="flat" cmpd="sng" algn="ctr">
                <a:solidFill>
                  <a:schemeClr val="tx1">
                    <a:lumMod val="65000"/>
                    <a:lumOff val="35000"/>
                  </a:schemeClr>
                </a:solidFill>
                <a:round/>
              </a:ln>
              <a:effectLst/>
            </c:spPr>
          </c:errBars>
          <c:val>
            <c:numRef>
              <c:f>'sMIC in culture'!$E$5:$G$5</c:f>
              <c:numCache>
                <c:formatCode>General</c:formatCode>
                <c:ptCount val="3"/>
                <c:pt idx="0">
                  <c:v>132</c:v>
                </c:pt>
                <c:pt idx="1">
                  <c:v>145</c:v>
                </c:pt>
                <c:pt idx="2">
                  <c:v>137</c:v>
                </c:pt>
              </c:numCache>
            </c:numRef>
          </c:val>
          <c:extLst>
            <c:ext xmlns:c16="http://schemas.microsoft.com/office/drawing/2014/chart" uri="{C3380CC4-5D6E-409C-BE32-E72D297353CC}">
              <c16:uniqueId val="{00000001-7AA8-46A0-BA85-20A0A4D58A75}"/>
            </c:ext>
          </c:extLst>
        </c:ser>
        <c:dLbls>
          <c:showLegendKey val="0"/>
          <c:showVal val="0"/>
          <c:showCatName val="0"/>
          <c:showSerName val="0"/>
          <c:showPercent val="0"/>
          <c:showBubbleSize val="0"/>
        </c:dLbls>
        <c:gapWidth val="219"/>
        <c:overlap val="-27"/>
        <c:axId val="535916671"/>
        <c:axId val="1423041120"/>
      </c:barChart>
      <c:catAx>
        <c:axId val="535916671"/>
        <c:scaling>
          <c:orientation val="minMax"/>
        </c:scaling>
        <c:delete val="0"/>
        <c:axPos val="b"/>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23041120"/>
        <c:crosses val="autoZero"/>
        <c:auto val="1"/>
        <c:lblAlgn val="ctr"/>
        <c:lblOffset val="100"/>
        <c:noMultiLvlLbl val="0"/>
      </c:catAx>
      <c:valAx>
        <c:axId val="1423041120"/>
        <c:scaling>
          <c:orientation val="minMax"/>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35916671"/>
        <c:crosses val="autoZero"/>
        <c:crossBetween val="between"/>
      </c:valAx>
      <c:spPr>
        <a:noFill/>
        <a:ln>
          <a:noFill/>
        </a:ln>
        <a:effectLst/>
      </c:spPr>
    </c:plotArea>
    <c:legend>
      <c:legendPos val="r"/>
      <c:layout>
        <c:manualLayout>
          <c:xMode val="edge"/>
          <c:yMode val="edge"/>
          <c:x val="0.14674373080922229"/>
          <c:y val="2.336687080781801E-4"/>
          <c:w val="0.74097281391134284"/>
          <c:h val="8.7510506801272633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375328083989508E-2"/>
          <c:y val="7.407407407407407E-2"/>
          <c:w val="0.88818022747156611"/>
          <c:h val="0.84731481481481485"/>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1-60F4-41F9-BF18-0E29261B70D7}"/>
              </c:ext>
            </c:extLst>
          </c:dPt>
          <c:dPt>
            <c:idx val="1"/>
            <c:invertIfNegative val="0"/>
            <c:bubble3D val="0"/>
            <c:spPr>
              <a:solidFill>
                <a:schemeClr val="accent2">
                  <a:lumMod val="75000"/>
                </a:schemeClr>
              </a:solidFill>
              <a:ln>
                <a:noFill/>
              </a:ln>
              <a:effectLst/>
            </c:spPr>
            <c:extLst>
              <c:ext xmlns:c16="http://schemas.microsoft.com/office/drawing/2014/chart" uri="{C3380CC4-5D6E-409C-BE32-E72D297353CC}">
                <c16:uniqueId val="{00000003-60F4-41F9-BF18-0E29261B70D7}"/>
              </c:ext>
            </c:extLst>
          </c:dPt>
          <c:errBars>
            <c:errBarType val="plus"/>
            <c:errValType val="cust"/>
            <c:noEndCap val="0"/>
            <c:plus>
              <c:numRef>
                <c:f>'sMIC in culture'!$B$13:$D$13</c:f>
                <c:numCache>
                  <c:formatCode>General</c:formatCode>
                  <c:ptCount val="3"/>
                  <c:pt idx="0">
                    <c:v>0.4</c:v>
                  </c:pt>
                  <c:pt idx="1">
                    <c:v>16</c:v>
                  </c:pt>
                  <c:pt idx="2">
                    <c:v>8</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cat>
            <c:strRef>
              <c:f>'sMIC in culture'!$B$11:$D$11</c:f>
              <c:strCache>
                <c:ptCount val="3"/>
                <c:pt idx="0">
                  <c:v>B16</c:v>
                </c:pt>
                <c:pt idx="1">
                  <c:v>Hi-Stem Marker</c:v>
                </c:pt>
                <c:pt idx="2">
                  <c:v>Lo-Stem Marker</c:v>
                </c:pt>
              </c:strCache>
            </c:strRef>
          </c:cat>
          <c:val>
            <c:numRef>
              <c:f>'sMIC in culture'!$B$12:$D$12</c:f>
              <c:numCache>
                <c:formatCode>General</c:formatCode>
                <c:ptCount val="3"/>
                <c:pt idx="0">
                  <c:v>2.9</c:v>
                </c:pt>
                <c:pt idx="1">
                  <c:v>158</c:v>
                </c:pt>
                <c:pt idx="2">
                  <c:v>167</c:v>
                </c:pt>
              </c:numCache>
            </c:numRef>
          </c:val>
          <c:extLst>
            <c:ext xmlns:c16="http://schemas.microsoft.com/office/drawing/2014/chart" uri="{C3380CC4-5D6E-409C-BE32-E72D297353CC}">
              <c16:uniqueId val="{00000004-60F4-41F9-BF18-0E29261B70D7}"/>
            </c:ext>
          </c:extLst>
        </c:ser>
        <c:dLbls>
          <c:showLegendKey val="0"/>
          <c:showVal val="0"/>
          <c:showCatName val="0"/>
          <c:showSerName val="0"/>
          <c:showPercent val="0"/>
          <c:showBubbleSize val="0"/>
        </c:dLbls>
        <c:gapWidth val="219"/>
        <c:overlap val="-27"/>
        <c:axId val="535912351"/>
        <c:axId val="465234143"/>
      </c:barChart>
      <c:catAx>
        <c:axId val="535912351"/>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465234143"/>
        <c:crosses val="autoZero"/>
        <c:auto val="1"/>
        <c:lblAlgn val="ctr"/>
        <c:lblOffset val="100"/>
        <c:noMultiLvlLbl val="0"/>
      </c:catAx>
      <c:valAx>
        <c:axId val="465234143"/>
        <c:scaling>
          <c:orientation val="minMax"/>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53591235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B1BFFA7-DE7F-4FFD-9A46-4DA9B5C39F6B}" type="datetimeFigureOut">
              <a:rPr lang="en-US" smtClean="0"/>
              <a:t>1/14/2024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2147021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B1BFFA7-DE7F-4FFD-9A46-4DA9B5C39F6B}" type="datetimeFigureOut">
              <a:rPr lang="en-US" smtClean="0"/>
              <a:t>1/14/2024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4280840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B1BFFA7-DE7F-4FFD-9A46-4DA9B5C39F6B}" type="datetimeFigureOut">
              <a:rPr lang="en-US" smtClean="0"/>
              <a:t>1/14/2024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3609673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B1BFFA7-DE7F-4FFD-9A46-4DA9B5C39F6B}" type="datetimeFigureOut">
              <a:rPr lang="en-US" smtClean="0"/>
              <a:t>1/14/2024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2950663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1BFFA7-DE7F-4FFD-9A46-4DA9B5C39F6B}" type="datetimeFigureOut">
              <a:rPr lang="en-US" smtClean="0"/>
              <a:t>1/14/2024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4168612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B1BFFA7-DE7F-4FFD-9A46-4DA9B5C39F6B}" type="datetimeFigureOut">
              <a:rPr lang="en-US" smtClean="0"/>
              <a:t>1/14/2024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2509302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B1BFFA7-DE7F-4FFD-9A46-4DA9B5C39F6B}" type="datetimeFigureOut">
              <a:rPr lang="en-US" smtClean="0"/>
              <a:t>1/14/2024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1952476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B1BFFA7-DE7F-4FFD-9A46-4DA9B5C39F6B}" type="datetimeFigureOut">
              <a:rPr lang="en-US" smtClean="0"/>
              <a:t>1/14/2024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1616844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1BFFA7-DE7F-4FFD-9A46-4DA9B5C39F6B}" type="datetimeFigureOut">
              <a:rPr lang="en-US" smtClean="0"/>
              <a:t>1/14/2024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2960282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B1BFFA7-DE7F-4FFD-9A46-4DA9B5C39F6B}" type="datetimeFigureOut">
              <a:rPr lang="en-US" smtClean="0"/>
              <a:t>1/14/2024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288151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B1BFFA7-DE7F-4FFD-9A46-4DA9B5C39F6B}" type="datetimeFigureOut">
              <a:rPr lang="en-US" smtClean="0"/>
              <a:t>1/14/2024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58B77-523B-43BC-9CA3-287208897C8A}" type="slidenum">
              <a:rPr lang="en-US" smtClean="0"/>
              <a:t>‹#›</a:t>
            </a:fld>
            <a:endParaRPr lang="en-US"/>
          </a:p>
        </p:txBody>
      </p:sp>
    </p:spTree>
    <p:extLst>
      <p:ext uri="{BB962C8B-B14F-4D97-AF65-F5344CB8AC3E}">
        <p14:creationId xmlns:p14="http://schemas.microsoft.com/office/powerpoint/2010/main" val="3236005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B1BFFA7-DE7F-4FFD-9A46-4DA9B5C39F6B}" type="datetimeFigureOut">
              <a:rPr lang="en-US" smtClean="0"/>
              <a:t>1/14/2024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3458B77-523B-43BC-9CA3-287208897C8A}" type="slidenum">
              <a:rPr lang="en-US" smtClean="0"/>
              <a:t>‹#›</a:t>
            </a:fld>
            <a:endParaRPr lang="en-US"/>
          </a:p>
        </p:txBody>
      </p:sp>
    </p:spTree>
    <p:extLst>
      <p:ext uri="{BB962C8B-B14F-4D97-AF65-F5344CB8AC3E}">
        <p14:creationId xmlns:p14="http://schemas.microsoft.com/office/powerpoint/2010/main" val="9046118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 Id="rId5" Type="http://schemas.openxmlformats.org/officeDocument/2006/relationships/image" Target="../media/image8.emf"/><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396300-0B57-F534-E73D-1DF02BE64652}"/>
              </a:ext>
            </a:extLst>
          </p:cNvPr>
          <p:cNvSpPr txBox="1"/>
          <p:nvPr/>
        </p:nvSpPr>
        <p:spPr>
          <a:xfrm>
            <a:off x="2812648" y="706055"/>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S1</a:t>
            </a:r>
          </a:p>
        </p:txBody>
      </p:sp>
      <p:graphicFrame>
        <p:nvGraphicFramePr>
          <p:cNvPr id="4" name="Chart 3">
            <a:extLst>
              <a:ext uri="{FF2B5EF4-FFF2-40B4-BE49-F238E27FC236}">
                <a16:creationId xmlns:a16="http://schemas.microsoft.com/office/drawing/2014/main" id="{96CAA0D2-EBD7-B974-373C-BF239F442FE9}"/>
              </a:ext>
            </a:extLst>
          </p:cNvPr>
          <p:cNvGraphicFramePr>
            <a:graphicFrameLocks/>
          </p:cNvGraphicFramePr>
          <p:nvPr>
            <p:extLst>
              <p:ext uri="{D42A27DB-BD31-4B8C-83A1-F6EECF244321}">
                <p14:modId xmlns:p14="http://schemas.microsoft.com/office/powerpoint/2010/main" val="1759861383"/>
              </p:ext>
            </p:extLst>
          </p:nvPr>
        </p:nvGraphicFramePr>
        <p:xfrm>
          <a:off x="1381348" y="1760044"/>
          <a:ext cx="3420058" cy="329311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61FC8F54-3D12-DBE6-59C2-114B604E2F4C}"/>
              </a:ext>
            </a:extLst>
          </p:cNvPr>
          <p:cNvSpPr txBox="1"/>
          <p:nvPr/>
        </p:nvSpPr>
        <p:spPr>
          <a:xfrm rot="16200000">
            <a:off x="270811" y="3468767"/>
            <a:ext cx="1877437" cy="3693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normalized Media </a:t>
            </a:r>
            <a:r>
              <a:rPr lang="en-US" sz="900" dirty="0" err="1">
                <a:latin typeface="Arial" panose="020B0604020202020204" pitchFamily="34" charset="0"/>
                <a:cs typeface="Arial" panose="020B0604020202020204" pitchFamily="34" charset="0"/>
              </a:rPr>
              <a:t>sMICB</a:t>
            </a:r>
            <a:r>
              <a:rPr lang="en-US" sz="900" dirty="0">
                <a:latin typeface="Arial" panose="020B0604020202020204" pitchFamily="34" charset="0"/>
                <a:cs typeface="Arial" panose="020B0604020202020204" pitchFamily="34" charset="0"/>
              </a:rPr>
              <a:t>/per cell</a:t>
            </a:r>
          </a:p>
          <a:p>
            <a:r>
              <a:rPr lang="en-US" sz="900" dirty="0">
                <a:latin typeface="Arial" panose="020B0604020202020204" pitchFamily="34" charset="0"/>
                <a:cs typeface="Arial" panose="020B0604020202020204" pitchFamily="34" charset="0"/>
              </a:rPr>
              <a:t>                    (</a:t>
            </a:r>
            <a:r>
              <a:rPr lang="en-US" sz="900" dirty="0" err="1">
                <a:latin typeface="Arial" panose="020B0604020202020204" pitchFamily="34" charset="0"/>
                <a:cs typeface="Arial" panose="020B0604020202020204" pitchFamily="34" charset="0"/>
              </a:rPr>
              <a:t>pg</a:t>
            </a:r>
            <a:r>
              <a:rPr lang="en-US" sz="900" dirty="0">
                <a:latin typeface="Arial" panose="020B0604020202020204" pitchFamily="34" charset="0"/>
                <a:cs typeface="Arial" panose="020B0604020202020204" pitchFamily="34" charset="0"/>
              </a:rPr>
              <a:t>/ml) </a:t>
            </a:r>
          </a:p>
        </p:txBody>
      </p:sp>
      <p:sp>
        <p:nvSpPr>
          <p:cNvPr id="6" name="TextBox 5">
            <a:extLst>
              <a:ext uri="{FF2B5EF4-FFF2-40B4-BE49-F238E27FC236}">
                <a16:creationId xmlns:a16="http://schemas.microsoft.com/office/drawing/2014/main" id="{D9D32731-5C29-D056-4E46-1D357E0E116D}"/>
              </a:ext>
            </a:extLst>
          </p:cNvPr>
          <p:cNvSpPr txBox="1"/>
          <p:nvPr/>
        </p:nvSpPr>
        <p:spPr>
          <a:xfrm>
            <a:off x="1968854" y="4909815"/>
            <a:ext cx="40267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a:t>
            </a:r>
          </a:p>
        </p:txBody>
      </p:sp>
      <p:sp>
        <p:nvSpPr>
          <p:cNvPr id="7" name="TextBox 6">
            <a:extLst>
              <a:ext uri="{FF2B5EF4-FFF2-40B4-BE49-F238E27FC236}">
                <a16:creationId xmlns:a16="http://schemas.microsoft.com/office/drawing/2014/main" id="{889C2E49-BA73-1D0F-7016-90FE140FEAF8}"/>
              </a:ext>
            </a:extLst>
          </p:cNvPr>
          <p:cNvSpPr txBox="1"/>
          <p:nvPr/>
        </p:nvSpPr>
        <p:spPr>
          <a:xfrm>
            <a:off x="2981185" y="4909815"/>
            <a:ext cx="396262"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LLC</a:t>
            </a:r>
          </a:p>
        </p:txBody>
      </p:sp>
      <p:sp>
        <p:nvSpPr>
          <p:cNvPr id="8" name="TextBox 7">
            <a:extLst>
              <a:ext uri="{FF2B5EF4-FFF2-40B4-BE49-F238E27FC236}">
                <a16:creationId xmlns:a16="http://schemas.microsoft.com/office/drawing/2014/main" id="{7C8A584E-0800-CD63-B6CE-0F304D4241FE}"/>
              </a:ext>
            </a:extLst>
          </p:cNvPr>
          <p:cNvSpPr txBox="1"/>
          <p:nvPr/>
        </p:nvSpPr>
        <p:spPr>
          <a:xfrm>
            <a:off x="3987104" y="4909815"/>
            <a:ext cx="389850"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B16</a:t>
            </a:r>
          </a:p>
        </p:txBody>
      </p:sp>
      <p:sp>
        <p:nvSpPr>
          <p:cNvPr id="9" name="TextBox 8">
            <a:extLst>
              <a:ext uri="{FF2B5EF4-FFF2-40B4-BE49-F238E27FC236}">
                <a16:creationId xmlns:a16="http://schemas.microsoft.com/office/drawing/2014/main" id="{699080C8-02FA-FF9B-36F6-35D3E63B61DF}"/>
              </a:ext>
            </a:extLst>
          </p:cNvPr>
          <p:cNvSpPr txBox="1"/>
          <p:nvPr/>
        </p:nvSpPr>
        <p:spPr>
          <a:xfrm>
            <a:off x="512749" y="5395731"/>
            <a:ext cx="5286167" cy="1015663"/>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S1. </a:t>
            </a:r>
            <a:r>
              <a:rPr lang="en-US" sz="1000" dirty="0">
                <a:latin typeface="Arial" panose="020B0604020202020204" pitchFamily="34" charset="0"/>
                <a:cs typeface="Arial" panose="020B0604020202020204" pitchFamily="34" charset="0"/>
              </a:rPr>
              <a:t>ELISA detection of secreted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in the culture media of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-overexpressing cell lines. 1x105 cells were seeded on a 24-well plate with 1 ml media. 24hr later, media was collected for ELISA assay for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with R&amp;D </a:t>
            </a:r>
            <a:r>
              <a:rPr lang="en-US" sz="1000" dirty="0" err="1">
                <a:latin typeface="Arial" panose="020B0604020202020204" pitchFamily="34" charset="0"/>
                <a:cs typeface="Arial" panose="020B0604020202020204" pitchFamily="34" charset="0"/>
              </a:rPr>
              <a:t>DuoSet</a:t>
            </a:r>
            <a:r>
              <a:rPr lang="en-US" sz="1000" dirty="0">
                <a:latin typeface="Arial" panose="020B0604020202020204" pitchFamily="34" charset="0"/>
                <a:cs typeface="Arial" panose="020B0604020202020204" pitchFamily="34" charset="0"/>
              </a:rPr>
              <a:t> MICB ELISA kit. The concentration of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was normalized to the cell numbers at the time of media sampling. There is no significant difference (ns) among the three </a:t>
            </a:r>
            <a:r>
              <a:rPr lang="en-US" sz="1000" dirty="0" err="1">
                <a:latin typeface="Arial" panose="020B0604020202020204" pitchFamily="34" charset="0"/>
                <a:cs typeface="Arial" panose="020B0604020202020204" pitchFamily="34" charset="0"/>
              </a:rPr>
              <a:t>sMIC</a:t>
            </a:r>
            <a:r>
              <a:rPr lang="en-US" sz="1000" dirty="0">
                <a:latin typeface="Arial" panose="020B0604020202020204" pitchFamily="34" charset="0"/>
                <a:cs typeface="Arial" panose="020B0604020202020204" pitchFamily="34" charset="0"/>
              </a:rPr>
              <a:t>-overexpressing cell lines. *, significant different from parental cells (p &lt; 0.0001)</a:t>
            </a:r>
          </a:p>
        </p:txBody>
      </p:sp>
      <p:sp>
        <p:nvSpPr>
          <p:cNvPr id="2" name="Right Bracket 1">
            <a:extLst>
              <a:ext uri="{FF2B5EF4-FFF2-40B4-BE49-F238E27FC236}">
                <a16:creationId xmlns:a16="http://schemas.microsoft.com/office/drawing/2014/main" id="{315E1FD7-5FA7-5E8E-E4B5-5ABEC4CE267F}"/>
              </a:ext>
            </a:extLst>
          </p:cNvPr>
          <p:cNvSpPr/>
          <p:nvPr/>
        </p:nvSpPr>
        <p:spPr>
          <a:xfrm rot="16200000">
            <a:off x="2671086" y="2203618"/>
            <a:ext cx="130329" cy="910014"/>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a:p>
        </p:txBody>
      </p:sp>
      <p:sp>
        <p:nvSpPr>
          <p:cNvPr id="10" name="Right Bracket 9">
            <a:extLst>
              <a:ext uri="{FF2B5EF4-FFF2-40B4-BE49-F238E27FC236}">
                <a16:creationId xmlns:a16="http://schemas.microsoft.com/office/drawing/2014/main" id="{F0B0B293-0D1C-580F-DC0D-9C6FF65DBBDA}"/>
              </a:ext>
            </a:extLst>
          </p:cNvPr>
          <p:cNvSpPr/>
          <p:nvPr/>
        </p:nvSpPr>
        <p:spPr>
          <a:xfrm rot="16200000">
            <a:off x="3606995" y="2203618"/>
            <a:ext cx="130329" cy="910014"/>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a:p>
        </p:txBody>
      </p:sp>
      <p:sp>
        <p:nvSpPr>
          <p:cNvPr id="11" name="Right Bracket 10">
            <a:extLst>
              <a:ext uri="{FF2B5EF4-FFF2-40B4-BE49-F238E27FC236}">
                <a16:creationId xmlns:a16="http://schemas.microsoft.com/office/drawing/2014/main" id="{A1DAC94A-B8E2-67B7-E212-1127E2563D2D}"/>
              </a:ext>
            </a:extLst>
          </p:cNvPr>
          <p:cNvSpPr/>
          <p:nvPr/>
        </p:nvSpPr>
        <p:spPr>
          <a:xfrm rot="16200000">
            <a:off x="3127683" y="1476898"/>
            <a:ext cx="130330" cy="1868642"/>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a:p>
        </p:txBody>
      </p:sp>
      <p:sp>
        <p:nvSpPr>
          <p:cNvPr id="12" name="TextBox 11">
            <a:extLst>
              <a:ext uri="{FF2B5EF4-FFF2-40B4-BE49-F238E27FC236}">
                <a16:creationId xmlns:a16="http://schemas.microsoft.com/office/drawing/2014/main" id="{E2C78620-7F27-790E-850F-9F6E9A02313B}"/>
              </a:ext>
            </a:extLst>
          </p:cNvPr>
          <p:cNvSpPr txBox="1"/>
          <p:nvPr/>
        </p:nvSpPr>
        <p:spPr>
          <a:xfrm>
            <a:off x="2583003" y="2437201"/>
            <a:ext cx="30649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ns</a:t>
            </a:r>
          </a:p>
        </p:txBody>
      </p:sp>
      <p:sp>
        <p:nvSpPr>
          <p:cNvPr id="13" name="TextBox 12">
            <a:extLst>
              <a:ext uri="{FF2B5EF4-FFF2-40B4-BE49-F238E27FC236}">
                <a16:creationId xmlns:a16="http://schemas.microsoft.com/office/drawing/2014/main" id="{B4455D65-C8C7-D441-0AA8-A4613CEC6E4B}"/>
              </a:ext>
            </a:extLst>
          </p:cNvPr>
          <p:cNvSpPr txBox="1"/>
          <p:nvPr/>
        </p:nvSpPr>
        <p:spPr>
          <a:xfrm>
            <a:off x="3397864" y="2420337"/>
            <a:ext cx="30649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ns</a:t>
            </a:r>
          </a:p>
        </p:txBody>
      </p:sp>
      <p:sp>
        <p:nvSpPr>
          <p:cNvPr id="14" name="TextBox 13">
            <a:extLst>
              <a:ext uri="{FF2B5EF4-FFF2-40B4-BE49-F238E27FC236}">
                <a16:creationId xmlns:a16="http://schemas.microsoft.com/office/drawing/2014/main" id="{26C79C89-143E-DF5F-4C9C-45C8FE5D44EB}"/>
              </a:ext>
            </a:extLst>
          </p:cNvPr>
          <p:cNvSpPr txBox="1"/>
          <p:nvPr/>
        </p:nvSpPr>
        <p:spPr>
          <a:xfrm>
            <a:off x="2981185" y="2119125"/>
            <a:ext cx="30649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ns</a:t>
            </a:r>
          </a:p>
        </p:txBody>
      </p:sp>
      <p:sp>
        <p:nvSpPr>
          <p:cNvPr id="15" name="TextBox 14">
            <a:extLst>
              <a:ext uri="{FF2B5EF4-FFF2-40B4-BE49-F238E27FC236}">
                <a16:creationId xmlns:a16="http://schemas.microsoft.com/office/drawing/2014/main" id="{25DE1D23-2427-3963-0E01-277A19FB2832}"/>
              </a:ext>
            </a:extLst>
          </p:cNvPr>
          <p:cNvSpPr txBox="1"/>
          <p:nvPr/>
        </p:nvSpPr>
        <p:spPr>
          <a:xfrm>
            <a:off x="2220971" y="2829871"/>
            <a:ext cx="242374" cy="230832"/>
          </a:xfrm>
          <a:prstGeom prst="rect">
            <a:avLst/>
          </a:prstGeom>
          <a:noFill/>
        </p:spPr>
        <p:txBody>
          <a:bodyPr wrap="none" rtlCol="0">
            <a:spAutoFit/>
          </a:bodyPr>
          <a:lstStyle/>
          <a:p>
            <a:r>
              <a:rPr lang="en-US" sz="900" dirty="0"/>
              <a:t>*</a:t>
            </a:r>
          </a:p>
        </p:txBody>
      </p:sp>
      <p:sp>
        <p:nvSpPr>
          <p:cNvPr id="16" name="TextBox 15">
            <a:extLst>
              <a:ext uri="{FF2B5EF4-FFF2-40B4-BE49-F238E27FC236}">
                <a16:creationId xmlns:a16="http://schemas.microsoft.com/office/drawing/2014/main" id="{473189DC-DC7C-0C2E-E169-57E5E2BD7C92}"/>
              </a:ext>
            </a:extLst>
          </p:cNvPr>
          <p:cNvSpPr txBox="1"/>
          <p:nvPr/>
        </p:nvSpPr>
        <p:spPr>
          <a:xfrm>
            <a:off x="3143414" y="2772130"/>
            <a:ext cx="242374" cy="230832"/>
          </a:xfrm>
          <a:prstGeom prst="rect">
            <a:avLst/>
          </a:prstGeom>
          <a:noFill/>
        </p:spPr>
        <p:txBody>
          <a:bodyPr wrap="none" rtlCol="0">
            <a:spAutoFit/>
          </a:bodyPr>
          <a:lstStyle/>
          <a:p>
            <a:r>
              <a:rPr lang="en-US" sz="900" dirty="0"/>
              <a:t>*</a:t>
            </a:r>
          </a:p>
        </p:txBody>
      </p:sp>
      <p:sp>
        <p:nvSpPr>
          <p:cNvPr id="17" name="TextBox 16">
            <a:extLst>
              <a:ext uri="{FF2B5EF4-FFF2-40B4-BE49-F238E27FC236}">
                <a16:creationId xmlns:a16="http://schemas.microsoft.com/office/drawing/2014/main" id="{19B8F810-0206-8D8C-2A3E-414400B61CD1}"/>
              </a:ext>
            </a:extLst>
          </p:cNvPr>
          <p:cNvSpPr txBox="1"/>
          <p:nvPr/>
        </p:nvSpPr>
        <p:spPr>
          <a:xfrm>
            <a:off x="4065857" y="2787870"/>
            <a:ext cx="242374" cy="230832"/>
          </a:xfrm>
          <a:prstGeom prst="rect">
            <a:avLst/>
          </a:prstGeom>
          <a:noFill/>
        </p:spPr>
        <p:txBody>
          <a:bodyPr wrap="none" rtlCol="0">
            <a:spAutoFit/>
          </a:bodyPr>
          <a:lstStyle/>
          <a:p>
            <a:r>
              <a:rPr lang="en-US" sz="900" dirty="0"/>
              <a:t>*</a:t>
            </a:r>
          </a:p>
        </p:txBody>
      </p:sp>
    </p:spTree>
    <p:extLst>
      <p:ext uri="{BB962C8B-B14F-4D97-AF65-F5344CB8AC3E}">
        <p14:creationId xmlns:p14="http://schemas.microsoft.com/office/powerpoint/2010/main" val="642410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a:extLst>
              <a:ext uri="{FF2B5EF4-FFF2-40B4-BE49-F238E27FC236}">
                <a16:creationId xmlns:a16="http://schemas.microsoft.com/office/drawing/2014/main" id="{0043CC3A-FE67-F816-673C-98B106D74ED0}"/>
              </a:ext>
            </a:extLst>
          </p:cNvPr>
          <p:cNvGrpSpPr/>
          <p:nvPr/>
        </p:nvGrpSpPr>
        <p:grpSpPr>
          <a:xfrm>
            <a:off x="439988" y="1076076"/>
            <a:ext cx="5924166" cy="5198673"/>
            <a:chOff x="406705" y="1611000"/>
            <a:chExt cx="5924166" cy="5198673"/>
          </a:xfrm>
        </p:grpSpPr>
        <p:pic>
          <p:nvPicPr>
            <p:cNvPr id="2" name="Picture 1"/>
            <p:cNvPicPr>
              <a:picLocks noChangeAspect="1"/>
            </p:cNvPicPr>
            <p:nvPr/>
          </p:nvPicPr>
          <p:blipFill rotWithShape="1">
            <a:blip r:embed="rId2"/>
            <a:srcRect l="63292" t="-1" r="20510" b="20953"/>
            <a:stretch/>
          </p:blipFill>
          <p:spPr>
            <a:xfrm>
              <a:off x="3961250" y="3881124"/>
              <a:ext cx="1214664" cy="1182143"/>
            </a:xfrm>
            <a:prstGeom prst="rect">
              <a:avLst/>
            </a:prstGeom>
          </p:spPr>
        </p:pic>
        <p:pic>
          <p:nvPicPr>
            <p:cNvPr id="3" name="Picture 2"/>
            <p:cNvPicPr>
              <a:picLocks noChangeAspect="1"/>
            </p:cNvPicPr>
            <p:nvPr/>
          </p:nvPicPr>
          <p:blipFill rotWithShape="1">
            <a:blip r:embed="rId3"/>
            <a:srcRect l="79997" t="344" r="4919" b="21621"/>
            <a:stretch/>
          </p:blipFill>
          <p:spPr>
            <a:xfrm>
              <a:off x="4132100" y="5616346"/>
              <a:ext cx="1043814" cy="1126221"/>
            </a:xfrm>
            <a:prstGeom prst="rect">
              <a:avLst/>
            </a:prstGeom>
          </p:spPr>
        </p:pic>
        <p:grpSp>
          <p:nvGrpSpPr>
            <p:cNvPr id="7" name="Group 6">
              <a:extLst>
                <a:ext uri="{FF2B5EF4-FFF2-40B4-BE49-F238E27FC236}">
                  <a16:creationId xmlns:a16="http://schemas.microsoft.com/office/drawing/2014/main" id="{10AD90C2-7F55-A5C5-3EA0-A3DD0D0BB507}"/>
                </a:ext>
              </a:extLst>
            </p:cNvPr>
            <p:cNvGrpSpPr/>
            <p:nvPr/>
          </p:nvGrpSpPr>
          <p:grpSpPr>
            <a:xfrm>
              <a:off x="3690163" y="4744060"/>
              <a:ext cx="823439" cy="544905"/>
              <a:chOff x="8460385" y="2517271"/>
              <a:chExt cx="1265295" cy="1040218"/>
            </a:xfrm>
          </p:grpSpPr>
          <p:cxnSp>
            <p:nvCxnSpPr>
              <p:cNvPr id="12" name="Straight Arrow Connector 11"/>
              <p:cNvCxnSpPr/>
              <p:nvPr/>
            </p:nvCxnSpPr>
            <p:spPr>
              <a:xfrm flipV="1">
                <a:off x="8940675" y="3108205"/>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460385" y="2635773"/>
                <a:ext cx="741873" cy="44065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CD3</a:t>
                </a:r>
              </a:p>
            </p:txBody>
          </p:sp>
          <p:sp>
            <p:nvSpPr>
              <p:cNvPr id="14" name="TextBox 13"/>
              <p:cNvSpPr txBox="1"/>
              <p:nvPr/>
            </p:nvSpPr>
            <p:spPr>
              <a:xfrm>
                <a:off x="8949301" y="3116833"/>
                <a:ext cx="776379" cy="44065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NK1.1</a:t>
                </a:r>
              </a:p>
            </p:txBody>
          </p:sp>
          <p:cxnSp>
            <p:nvCxnSpPr>
              <p:cNvPr id="18" name="Straight Arrow Connector 17"/>
              <p:cNvCxnSpPr/>
              <p:nvPr/>
            </p:nvCxnSpPr>
            <p:spPr>
              <a:xfrm flipH="1" flipV="1">
                <a:off x="8940675" y="2517271"/>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20" name="Picture 19">
              <a:extLst>
                <a:ext uri="{FF2B5EF4-FFF2-40B4-BE49-F238E27FC236}">
                  <a16:creationId xmlns:a16="http://schemas.microsoft.com/office/drawing/2014/main" id="{23CD1946-AB50-5CF8-4BB8-CF454CF87646}"/>
                </a:ext>
              </a:extLst>
            </p:cNvPr>
            <p:cNvPicPr>
              <a:picLocks noChangeAspect="1"/>
            </p:cNvPicPr>
            <p:nvPr/>
          </p:nvPicPr>
          <p:blipFill rotWithShape="1">
            <a:blip r:embed="rId3"/>
            <a:srcRect l="33508" t="1751" r="51299" b="15751"/>
            <a:stretch/>
          </p:blipFill>
          <p:spPr>
            <a:xfrm>
              <a:off x="5287057" y="5626824"/>
              <a:ext cx="1043814" cy="1182143"/>
            </a:xfrm>
            <a:prstGeom prst="rect">
              <a:avLst/>
            </a:prstGeom>
          </p:spPr>
        </p:pic>
        <p:pic>
          <p:nvPicPr>
            <p:cNvPr id="21" name="Picture 20">
              <a:extLst>
                <a:ext uri="{FF2B5EF4-FFF2-40B4-BE49-F238E27FC236}">
                  <a16:creationId xmlns:a16="http://schemas.microsoft.com/office/drawing/2014/main" id="{72C81D87-DEF5-3E35-4367-6959FDC89984}"/>
                </a:ext>
              </a:extLst>
            </p:cNvPr>
            <p:cNvPicPr>
              <a:picLocks noChangeAspect="1"/>
            </p:cNvPicPr>
            <p:nvPr/>
          </p:nvPicPr>
          <p:blipFill rotWithShape="1">
            <a:blip r:embed="rId4"/>
            <a:srcRect l="62697" t="-6367" r="21311" b="22981"/>
            <a:stretch/>
          </p:blipFill>
          <p:spPr>
            <a:xfrm>
              <a:off x="2223917" y="3787065"/>
              <a:ext cx="1256904" cy="1276202"/>
            </a:xfrm>
            <a:prstGeom prst="rect">
              <a:avLst/>
            </a:prstGeom>
          </p:spPr>
        </p:pic>
        <p:grpSp>
          <p:nvGrpSpPr>
            <p:cNvPr id="22" name="Group 21">
              <a:extLst>
                <a:ext uri="{FF2B5EF4-FFF2-40B4-BE49-F238E27FC236}">
                  <a16:creationId xmlns:a16="http://schemas.microsoft.com/office/drawing/2014/main" id="{BA14DBD0-862C-18AC-6690-C249587464C2}"/>
                </a:ext>
              </a:extLst>
            </p:cNvPr>
            <p:cNvGrpSpPr/>
            <p:nvPr/>
          </p:nvGrpSpPr>
          <p:grpSpPr>
            <a:xfrm>
              <a:off x="1816288" y="4650743"/>
              <a:ext cx="914115" cy="597219"/>
              <a:chOff x="8363520" y="2382157"/>
              <a:chExt cx="1398708" cy="1012317"/>
            </a:xfrm>
          </p:grpSpPr>
          <p:cxnSp>
            <p:nvCxnSpPr>
              <p:cNvPr id="23" name="Straight Arrow Connector 22">
                <a:extLst>
                  <a:ext uri="{FF2B5EF4-FFF2-40B4-BE49-F238E27FC236}">
                    <a16:creationId xmlns:a16="http://schemas.microsoft.com/office/drawing/2014/main" id="{D8169E42-879B-D564-AFAA-B39829923085}"/>
                  </a:ext>
                </a:extLst>
              </p:cNvPr>
              <p:cNvCxnSpPr/>
              <p:nvPr/>
            </p:nvCxnSpPr>
            <p:spPr>
              <a:xfrm flipH="1" flipV="1">
                <a:off x="8977223" y="2382157"/>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DA297EA-39F6-5033-3346-42FF0146A3EB}"/>
                  </a:ext>
                </a:extLst>
              </p:cNvPr>
              <p:cNvCxnSpPr/>
              <p:nvPr/>
            </p:nvCxnSpPr>
            <p:spPr>
              <a:xfrm flipV="1">
                <a:off x="8977223" y="2994574"/>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38876FE-FDB0-950E-2EA4-6D2A6F8D652A}"/>
                  </a:ext>
                </a:extLst>
              </p:cNvPr>
              <p:cNvSpPr txBox="1"/>
              <p:nvPr/>
            </p:nvSpPr>
            <p:spPr>
              <a:xfrm>
                <a:off x="8363520" y="2550277"/>
                <a:ext cx="741871" cy="39127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CD3</a:t>
                </a:r>
              </a:p>
            </p:txBody>
          </p:sp>
          <p:sp>
            <p:nvSpPr>
              <p:cNvPr id="26" name="TextBox 25">
                <a:extLst>
                  <a:ext uri="{FF2B5EF4-FFF2-40B4-BE49-F238E27FC236}">
                    <a16:creationId xmlns:a16="http://schemas.microsoft.com/office/drawing/2014/main" id="{A9483475-3D7E-165B-3E1B-C058DE8F994A}"/>
                  </a:ext>
                </a:extLst>
              </p:cNvPr>
              <p:cNvSpPr txBox="1"/>
              <p:nvPr/>
            </p:nvSpPr>
            <p:spPr>
              <a:xfrm>
                <a:off x="8985848" y="3003202"/>
                <a:ext cx="776380" cy="39127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CD8</a:t>
                </a:r>
              </a:p>
            </p:txBody>
          </p:sp>
        </p:grpSp>
        <p:pic>
          <p:nvPicPr>
            <p:cNvPr id="27" name="Picture 26">
              <a:extLst>
                <a:ext uri="{FF2B5EF4-FFF2-40B4-BE49-F238E27FC236}">
                  <a16:creationId xmlns:a16="http://schemas.microsoft.com/office/drawing/2014/main" id="{D6EE7C83-BB49-6EA1-296A-AE7D01071CE1}"/>
                </a:ext>
              </a:extLst>
            </p:cNvPr>
            <p:cNvPicPr>
              <a:picLocks noChangeAspect="1"/>
            </p:cNvPicPr>
            <p:nvPr/>
          </p:nvPicPr>
          <p:blipFill rotWithShape="1">
            <a:blip r:embed="rId5"/>
            <a:srcRect l="50000" t="-644" r="35632" b="18701"/>
            <a:stretch/>
          </p:blipFill>
          <p:spPr>
            <a:xfrm>
              <a:off x="1010387" y="5570806"/>
              <a:ext cx="1043814" cy="1238867"/>
            </a:xfrm>
            <a:prstGeom prst="rect">
              <a:avLst/>
            </a:prstGeom>
          </p:spPr>
        </p:pic>
        <p:pic>
          <p:nvPicPr>
            <p:cNvPr id="28" name="Picture 27">
              <a:extLst>
                <a:ext uri="{FF2B5EF4-FFF2-40B4-BE49-F238E27FC236}">
                  <a16:creationId xmlns:a16="http://schemas.microsoft.com/office/drawing/2014/main" id="{137605F1-B4D6-0014-6BB1-B10A9BA63EDE}"/>
                </a:ext>
              </a:extLst>
            </p:cNvPr>
            <p:cNvPicPr>
              <a:picLocks noChangeAspect="1"/>
            </p:cNvPicPr>
            <p:nvPr/>
          </p:nvPicPr>
          <p:blipFill rotWithShape="1">
            <a:blip r:embed="rId5"/>
            <a:srcRect l="78505" t="-2385" r="7919" b="23488"/>
            <a:stretch/>
          </p:blipFill>
          <p:spPr>
            <a:xfrm>
              <a:off x="2544717" y="5570806"/>
              <a:ext cx="995186" cy="1203604"/>
            </a:xfrm>
            <a:prstGeom prst="rect">
              <a:avLst/>
            </a:prstGeom>
          </p:spPr>
        </p:pic>
        <p:pic>
          <p:nvPicPr>
            <p:cNvPr id="29" name="Picture 28">
              <a:extLst>
                <a:ext uri="{FF2B5EF4-FFF2-40B4-BE49-F238E27FC236}">
                  <a16:creationId xmlns:a16="http://schemas.microsoft.com/office/drawing/2014/main" id="{E1167DA5-04F7-76DF-762B-F6374F6E7705}"/>
                </a:ext>
              </a:extLst>
            </p:cNvPr>
            <p:cNvPicPr>
              <a:picLocks noChangeAspect="1"/>
            </p:cNvPicPr>
            <p:nvPr/>
          </p:nvPicPr>
          <p:blipFill rotWithShape="1">
            <a:blip r:embed="rId2"/>
            <a:srcRect r="36643" b="17160"/>
            <a:stretch/>
          </p:blipFill>
          <p:spPr>
            <a:xfrm>
              <a:off x="643622" y="1931019"/>
              <a:ext cx="4751185" cy="1238867"/>
            </a:xfrm>
            <a:prstGeom prst="rect">
              <a:avLst/>
            </a:prstGeom>
          </p:spPr>
        </p:pic>
        <p:cxnSp>
          <p:nvCxnSpPr>
            <p:cNvPr id="31" name="Straight Arrow Connector 30">
              <a:extLst>
                <a:ext uri="{FF2B5EF4-FFF2-40B4-BE49-F238E27FC236}">
                  <a16:creationId xmlns:a16="http://schemas.microsoft.com/office/drawing/2014/main" id="{EEC9A10C-B566-3C01-8DEA-8EA379FA75CA}"/>
                </a:ext>
              </a:extLst>
            </p:cNvPr>
            <p:cNvCxnSpPr>
              <a:cxnSpLocks/>
            </p:cNvCxnSpPr>
            <p:nvPr/>
          </p:nvCxnSpPr>
          <p:spPr>
            <a:xfrm flipH="1">
              <a:off x="3273542" y="2906396"/>
              <a:ext cx="1488215" cy="9504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A70D620C-FD6E-F09C-C147-4F152971E00B}"/>
                </a:ext>
              </a:extLst>
            </p:cNvPr>
            <p:cNvCxnSpPr>
              <a:cxnSpLocks/>
            </p:cNvCxnSpPr>
            <p:nvPr/>
          </p:nvCxnSpPr>
          <p:spPr>
            <a:xfrm>
              <a:off x="4918616" y="2928975"/>
              <a:ext cx="0" cy="927849"/>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CD873016-AECD-C9FB-6E77-BBB58B386D54}"/>
                </a:ext>
              </a:extLst>
            </p:cNvPr>
            <p:cNvCxnSpPr>
              <a:cxnSpLocks/>
            </p:cNvCxnSpPr>
            <p:nvPr/>
          </p:nvCxnSpPr>
          <p:spPr>
            <a:xfrm flipH="1">
              <a:off x="1871007" y="4604796"/>
              <a:ext cx="819662" cy="8953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3A9A834D-79B6-8144-33B8-E1E387B0DD9B}"/>
                </a:ext>
              </a:extLst>
            </p:cNvPr>
            <p:cNvCxnSpPr>
              <a:cxnSpLocks/>
            </p:cNvCxnSpPr>
            <p:nvPr/>
          </p:nvCxnSpPr>
          <p:spPr>
            <a:xfrm>
              <a:off x="4516243" y="4781616"/>
              <a:ext cx="0" cy="673330"/>
            </a:xfrm>
            <a:prstGeom prst="straightConnector1">
              <a:avLst/>
            </a:prstGeom>
            <a:ln w="9525">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0A6E8D79-6318-231C-AD1D-F16EBA5AA4FB}"/>
                </a:ext>
              </a:extLst>
            </p:cNvPr>
            <p:cNvCxnSpPr>
              <a:cxnSpLocks/>
            </p:cNvCxnSpPr>
            <p:nvPr/>
          </p:nvCxnSpPr>
          <p:spPr>
            <a:xfrm>
              <a:off x="4576998" y="4750117"/>
              <a:ext cx="960402" cy="654775"/>
            </a:xfrm>
            <a:prstGeom prst="straightConnector1">
              <a:avLst/>
            </a:prstGeom>
            <a:ln w="9525">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35D583B5-3E46-5430-751F-DE3F23851BE6}"/>
                </a:ext>
              </a:extLst>
            </p:cNvPr>
            <p:cNvCxnSpPr>
              <a:cxnSpLocks/>
            </p:cNvCxnSpPr>
            <p:nvPr/>
          </p:nvCxnSpPr>
          <p:spPr>
            <a:xfrm>
              <a:off x="2788574" y="4650742"/>
              <a:ext cx="0" cy="849400"/>
            </a:xfrm>
            <a:prstGeom prst="straightConnector1">
              <a:avLst/>
            </a:prstGeom>
            <a:ln w="9525">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4A07316E-3561-3E39-74CA-33156AB55012}"/>
                </a:ext>
              </a:extLst>
            </p:cNvPr>
            <p:cNvSpPr txBox="1"/>
            <p:nvPr/>
          </p:nvSpPr>
          <p:spPr>
            <a:xfrm>
              <a:off x="639216" y="1611000"/>
              <a:ext cx="1338828"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Tumor cell suspension</a:t>
              </a:r>
            </a:p>
          </p:txBody>
        </p:sp>
        <p:grpSp>
          <p:nvGrpSpPr>
            <p:cNvPr id="52" name="Group 51">
              <a:extLst>
                <a:ext uri="{FF2B5EF4-FFF2-40B4-BE49-F238E27FC236}">
                  <a16:creationId xmlns:a16="http://schemas.microsoft.com/office/drawing/2014/main" id="{C44807BB-E42C-3D08-2F2F-4509E8E87BC4}"/>
                </a:ext>
              </a:extLst>
            </p:cNvPr>
            <p:cNvGrpSpPr/>
            <p:nvPr/>
          </p:nvGrpSpPr>
          <p:grpSpPr>
            <a:xfrm>
              <a:off x="406705" y="2712122"/>
              <a:ext cx="804712" cy="696165"/>
              <a:chOff x="4315700" y="1819367"/>
              <a:chExt cx="1369595" cy="1202753"/>
            </a:xfrm>
          </p:grpSpPr>
          <p:cxnSp>
            <p:nvCxnSpPr>
              <p:cNvPr id="53" name="Straight Arrow Connector 52">
                <a:extLst>
                  <a:ext uri="{FF2B5EF4-FFF2-40B4-BE49-F238E27FC236}">
                    <a16:creationId xmlns:a16="http://schemas.microsoft.com/office/drawing/2014/main" id="{0F103A7B-E121-0F38-7EE0-DE0EB0176335}"/>
                  </a:ext>
                </a:extLst>
              </p:cNvPr>
              <p:cNvCxnSpPr/>
              <p:nvPr/>
            </p:nvCxnSpPr>
            <p:spPr>
              <a:xfrm flipH="1" flipV="1">
                <a:off x="4738406" y="2002273"/>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16CA95E2-86CC-80F2-D048-9985FF295D3E}"/>
                  </a:ext>
                </a:extLst>
              </p:cNvPr>
              <p:cNvCxnSpPr/>
              <p:nvPr/>
            </p:nvCxnSpPr>
            <p:spPr>
              <a:xfrm flipV="1">
                <a:off x="4738406" y="2614690"/>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7557DD92-C24F-DAF8-4C80-F32D8938DD82}"/>
                  </a:ext>
                </a:extLst>
              </p:cNvPr>
              <p:cNvSpPr txBox="1"/>
              <p:nvPr/>
            </p:nvSpPr>
            <p:spPr>
              <a:xfrm rot="16200000">
                <a:off x="4048414" y="2086653"/>
                <a:ext cx="927441" cy="392869"/>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SSC-A</a:t>
                </a:r>
              </a:p>
            </p:txBody>
          </p:sp>
          <p:sp>
            <p:nvSpPr>
              <p:cNvPr id="56" name="TextBox 55">
                <a:extLst>
                  <a:ext uri="{FF2B5EF4-FFF2-40B4-BE49-F238E27FC236}">
                    <a16:creationId xmlns:a16="http://schemas.microsoft.com/office/drawing/2014/main" id="{B34D5621-3847-C78D-3460-FE03E22ED20D}"/>
                  </a:ext>
                </a:extLst>
              </p:cNvPr>
              <p:cNvSpPr txBox="1"/>
              <p:nvPr/>
            </p:nvSpPr>
            <p:spPr>
              <a:xfrm>
                <a:off x="4747033" y="2623315"/>
                <a:ext cx="938262" cy="398805"/>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FSC-A</a:t>
                </a:r>
              </a:p>
            </p:txBody>
          </p:sp>
        </p:grpSp>
        <p:grpSp>
          <p:nvGrpSpPr>
            <p:cNvPr id="58" name="Group 57">
              <a:extLst>
                <a:ext uri="{FF2B5EF4-FFF2-40B4-BE49-F238E27FC236}">
                  <a16:creationId xmlns:a16="http://schemas.microsoft.com/office/drawing/2014/main" id="{7023C127-CF3C-293A-716A-13EF3A69ECF4}"/>
                </a:ext>
              </a:extLst>
            </p:cNvPr>
            <p:cNvGrpSpPr/>
            <p:nvPr/>
          </p:nvGrpSpPr>
          <p:grpSpPr>
            <a:xfrm>
              <a:off x="1672643" y="2746514"/>
              <a:ext cx="789802" cy="696164"/>
              <a:chOff x="4320278" y="1819368"/>
              <a:chExt cx="1312881" cy="1202752"/>
            </a:xfrm>
          </p:grpSpPr>
          <p:cxnSp>
            <p:nvCxnSpPr>
              <p:cNvPr id="59" name="Straight Arrow Connector 58">
                <a:extLst>
                  <a:ext uri="{FF2B5EF4-FFF2-40B4-BE49-F238E27FC236}">
                    <a16:creationId xmlns:a16="http://schemas.microsoft.com/office/drawing/2014/main" id="{8CCA984F-2F8D-E513-FC47-0384755C9FA2}"/>
                  </a:ext>
                </a:extLst>
              </p:cNvPr>
              <p:cNvCxnSpPr/>
              <p:nvPr/>
            </p:nvCxnSpPr>
            <p:spPr>
              <a:xfrm flipH="1" flipV="1">
                <a:off x="4738406" y="2002273"/>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688DCF0-1F9E-312E-7E08-5EA4E99C3F16}"/>
                  </a:ext>
                </a:extLst>
              </p:cNvPr>
              <p:cNvCxnSpPr/>
              <p:nvPr/>
            </p:nvCxnSpPr>
            <p:spPr>
              <a:xfrm flipV="1">
                <a:off x="4738406" y="2614690"/>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AE7C9DE-1CC4-F873-73D7-CDC3349D7174}"/>
                  </a:ext>
                </a:extLst>
              </p:cNvPr>
              <p:cNvSpPr txBox="1"/>
              <p:nvPr/>
            </p:nvSpPr>
            <p:spPr>
              <a:xfrm rot="16200000">
                <a:off x="4048412" y="2091234"/>
                <a:ext cx="927441" cy="383710"/>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FSC-H</a:t>
                </a:r>
              </a:p>
            </p:txBody>
          </p:sp>
          <p:sp>
            <p:nvSpPr>
              <p:cNvPr id="62" name="TextBox 61">
                <a:extLst>
                  <a:ext uri="{FF2B5EF4-FFF2-40B4-BE49-F238E27FC236}">
                    <a16:creationId xmlns:a16="http://schemas.microsoft.com/office/drawing/2014/main" id="{6137D97C-5CA1-79D6-8B45-D038AE8D6D9C}"/>
                  </a:ext>
                </a:extLst>
              </p:cNvPr>
              <p:cNvSpPr txBox="1"/>
              <p:nvPr/>
            </p:nvSpPr>
            <p:spPr>
              <a:xfrm>
                <a:off x="4747033" y="2623315"/>
                <a:ext cx="886126" cy="398805"/>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FSC-A</a:t>
                </a:r>
              </a:p>
            </p:txBody>
          </p:sp>
        </p:grpSp>
        <p:grpSp>
          <p:nvGrpSpPr>
            <p:cNvPr id="65" name="Group 64">
              <a:extLst>
                <a:ext uri="{FF2B5EF4-FFF2-40B4-BE49-F238E27FC236}">
                  <a16:creationId xmlns:a16="http://schemas.microsoft.com/office/drawing/2014/main" id="{4AEC3D12-EABD-0A4D-FA26-BF780F6B8615}"/>
                </a:ext>
              </a:extLst>
            </p:cNvPr>
            <p:cNvGrpSpPr/>
            <p:nvPr/>
          </p:nvGrpSpPr>
          <p:grpSpPr>
            <a:xfrm>
              <a:off x="2841235" y="2751723"/>
              <a:ext cx="1198209" cy="853945"/>
              <a:chOff x="4357218" y="1819367"/>
              <a:chExt cx="1608285" cy="1475347"/>
            </a:xfrm>
          </p:grpSpPr>
          <p:cxnSp>
            <p:nvCxnSpPr>
              <p:cNvPr id="66" name="Straight Arrow Connector 65">
                <a:extLst>
                  <a:ext uri="{FF2B5EF4-FFF2-40B4-BE49-F238E27FC236}">
                    <a16:creationId xmlns:a16="http://schemas.microsoft.com/office/drawing/2014/main" id="{784BC2FF-6BF1-E0EC-57C9-4F868FB0B890}"/>
                  </a:ext>
                </a:extLst>
              </p:cNvPr>
              <p:cNvCxnSpPr/>
              <p:nvPr/>
            </p:nvCxnSpPr>
            <p:spPr>
              <a:xfrm flipH="1" flipV="1">
                <a:off x="4738406" y="2002273"/>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64035FCF-B817-8240-E57C-C3026951888C}"/>
                  </a:ext>
                </a:extLst>
              </p:cNvPr>
              <p:cNvCxnSpPr/>
              <p:nvPr/>
            </p:nvCxnSpPr>
            <p:spPr>
              <a:xfrm flipV="1">
                <a:off x="4738406" y="2614690"/>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C67D4913-AE7A-02CE-4EC0-41B1D7715BC1}"/>
                  </a:ext>
                </a:extLst>
              </p:cNvPr>
              <p:cNvSpPr txBox="1"/>
              <p:nvPr/>
            </p:nvSpPr>
            <p:spPr>
              <a:xfrm rot="16200000">
                <a:off x="4048413" y="2128172"/>
                <a:ext cx="927441" cy="309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SSC-A</a:t>
                </a:r>
              </a:p>
            </p:txBody>
          </p:sp>
          <p:sp>
            <p:nvSpPr>
              <p:cNvPr id="69" name="TextBox 68">
                <a:extLst>
                  <a:ext uri="{FF2B5EF4-FFF2-40B4-BE49-F238E27FC236}">
                    <a16:creationId xmlns:a16="http://schemas.microsoft.com/office/drawing/2014/main" id="{FD60FAF0-DC83-598D-FA5E-C7DD72B61282}"/>
                  </a:ext>
                </a:extLst>
              </p:cNvPr>
              <p:cNvSpPr txBox="1"/>
              <p:nvPr/>
            </p:nvSpPr>
            <p:spPr>
              <a:xfrm>
                <a:off x="4529781" y="2656625"/>
                <a:ext cx="1435722" cy="638089"/>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BV421-Viable Dye</a:t>
                </a:r>
              </a:p>
            </p:txBody>
          </p:sp>
        </p:grpSp>
        <p:grpSp>
          <p:nvGrpSpPr>
            <p:cNvPr id="72" name="Group 71">
              <a:extLst>
                <a:ext uri="{FF2B5EF4-FFF2-40B4-BE49-F238E27FC236}">
                  <a16:creationId xmlns:a16="http://schemas.microsoft.com/office/drawing/2014/main" id="{3E566CA8-2C44-D777-FBEF-527FF1E6D2D6}"/>
                </a:ext>
              </a:extLst>
            </p:cNvPr>
            <p:cNvGrpSpPr/>
            <p:nvPr/>
          </p:nvGrpSpPr>
          <p:grpSpPr>
            <a:xfrm>
              <a:off x="4079695" y="2797698"/>
              <a:ext cx="744464" cy="696165"/>
              <a:chOff x="4326587" y="1819367"/>
              <a:chExt cx="1196824" cy="1202753"/>
            </a:xfrm>
          </p:grpSpPr>
          <p:cxnSp>
            <p:nvCxnSpPr>
              <p:cNvPr id="73" name="Straight Arrow Connector 72">
                <a:extLst>
                  <a:ext uri="{FF2B5EF4-FFF2-40B4-BE49-F238E27FC236}">
                    <a16:creationId xmlns:a16="http://schemas.microsoft.com/office/drawing/2014/main" id="{8DF0E35F-6970-5DD9-AB95-25FD309DFF69}"/>
                  </a:ext>
                </a:extLst>
              </p:cNvPr>
              <p:cNvCxnSpPr/>
              <p:nvPr/>
            </p:nvCxnSpPr>
            <p:spPr>
              <a:xfrm flipH="1" flipV="1">
                <a:off x="4738406" y="2002273"/>
                <a:ext cx="8627" cy="6124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E10D3642-8A6B-B23C-9CEF-CD800A2F4138}"/>
                  </a:ext>
                </a:extLst>
              </p:cNvPr>
              <p:cNvCxnSpPr/>
              <p:nvPr/>
            </p:nvCxnSpPr>
            <p:spPr>
              <a:xfrm flipV="1">
                <a:off x="4738406" y="2614690"/>
                <a:ext cx="750499" cy="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B46FB577-CBB9-D82B-571E-BC6016EE6EB1}"/>
                  </a:ext>
                </a:extLst>
              </p:cNvPr>
              <p:cNvSpPr txBox="1"/>
              <p:nvPr/>
            </p:nvSpPr>
            <p:spPr>
              <a:xfrm rot="16200000">
                <a:off x="4048413" y="2097541"/>
                <a:ext cx="927441" cy="37109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SSC-A</a:t>
                </a:r>
              </a:p>
            </p:txBody>
          </p:sp>
          <p:sp>
            <p:nvSpPr>
              <p:cNvPr id="76" name="TextBox 75">
                <a:extLst>
                  <a:ext uri="{FF2B5EF4-FFF2-40B4-BE49-F238E27FC236}">
                    <a16:creationId xmlns:a16="http://schemas.microsoft.com/office/drawing/2014/main" id="{70B3E4A0-1FCB-7AF6-611C-A642EF9C34BA}"/>
                  </a:ext>
                </a:extLst>
              </p:cNvPr>
              <p:cNvSpPr txBox="1"/>
              <p:nvPr/>
            </p:nvSpPr>
            <p:spPr>
              <a:xfrm>
                <a:off x="4747033" y="2623315"/>
                <a:ext cx="776378" cy="398805"/>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CD45</a:t>
                </a:r>
              </a:p>
            </p:txBody>
          </p:sp>
        </p:grpSp>
      </p:grpSp>
      <p:sp>
        <p:nvSpPr>
          <p:cNvPr id="81" name="TextBox 80">
            <a:extLst>
              <a:ext uri="{FF2B5EF4-FFF2-40B4-BE49-F238E27FC236}">
                <a16:creationId xmlns:a16="http://schemas.microsoft.com/office/drawing/2014/main" id="{7E9B873B-D7F3-101C-7D83-D1AFD5F636B4}"/>
              </a:ext>
            </a:extLst>
          </p:cNvPr>
          <p:cNvSpPr txBox="1"/>
          <p:nvPr/>
        </p:nvSpPr>
        <p:spPr>
          <a:xfrm>
            <a:off x="711868" y="7040173"/>
            <a:ext cx="481574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Figure S2. </a:t>
            </a:r>
            <a:r>
              <a:rPr lang="en-US" sz="1000" dirty="0">
                <a:latin typeface="Arial" panose="020B0604020202020204" pitchFamily="34" charset="0"/>
                <a:cs typeface="Arial" panose="020B0604020202020204" pitchFamily="34" charset="0"/>
              </a:rPr>
              <a:t>Step-wise gating strategy for analyses of tumoral NK and CD8 T cells.</a:t>
            </a:r>
          </a:p>
        </p:txBody>
      </p:sp>
      <p:sp>
        <p:nvSpPr>
          <p:cNvPr id="82" name="TextBox 81">
            <a:extLst>
              <a:ext uri="{FF2B5EF4-FFF2-40B4-BE49-F238E27FC236}">
                <a16:creationId xmlns:a16="http://schemas.microsoft.com/office/drawing/2014/main" id="{776BAF01-2717-9834-E2F3-E329C4EA3A74}"/>
              </a:ext>
            </a:extLst>
          </p:cNvPr>
          <p:cNvSpPr txBox="1"/>
          <p:nvPr/>
        </p:nvSpPr>
        <p:spPr>
          <a:xfrm>
            <a:off x="2418676" y="425610"/>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S2</a:t>
            </a:r>
          </a:p>
        </p:txBody>
      </p:sp>
    </p:spTree>
    <p:extLst>
      <p:ext uri="{BB962C8B-B14F-4D97-AF65-F5344CB8AC3E}">
        <p14:creationId xmlns:p14="http://schemas.microsoft.com/office/powerpoint/2010/main" val="1811847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420F45-2287-E8DD-053C-5FEE7D6E08F3}"/>
              </a:ext>
            </a:extLst>
          </p:cNvPr>
          <p:cNvSpPr txBox="1"/>
          <p:nvPr/>
        </p:nvSpPr>
        <p:spPr>
          <a:xfrm>
            <a:off x="2418676" y="425610"/>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S3</a:t>
            </a:r>
          </a:p>
        </p:txBody>
      </p:sp>
      <p:sp>
        <p:nvSpPr>
          <p:cNvPr id="7" name="TextBox 6">
            <a:extLst>
              <a:ext uri="{FF2B5EF4-FFF2-40B4-BE49-F238E27FC236}">
                <a16:creationId xmlns:a16="http://schemas.microsoft.com/office/drawing/2014/main" id="{5C30D488-BD9F-CB2F-C6DD-A8D2978D9C1D}"/>
              </a:ext>
            </a:extLst>
          </p:cNvPr>
          <p:cNvSpPr txBox="1"/>
          <p:nvPr/>
        </p:nvSpPr>
        <p:spPr>
          <a:xfrm>
            <a:off x="781291" y="1695691"/>
            <a:ext cx="33855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a:t>
            </a:r>
          </a:p>
        </p:txBody>
      </p:sp>
      <p:sp>
        <p:nvSpPr>
          <p:cNvPr id="10" name="TextBox 9">
            <a:extLst>
              <a:ext uri="{FF2B5EF4-FFF2-40B4-BE49-F238E27FC236}">
                <a16:creationId xmlns:a16="http://schemas.microsoft.com/office/drawing/2014/main" id="{897D46E2-7491-0405-7BD7-B51243B2D963}"/>
              </a:ext>
            </a:extLst>
          </p:cNvPr>
          <p:cNvSpPr txBox="1"/>
          <p:nvPr/>
        </p:nvSpPr>
        <p:spPr>
          <a:xfrm>
            <a:off x="950568" y="3998152"/>
            <a:ext cx="33855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B.</a:t>
            </a:r>
          </a:p>
        </p:txBody>
      </p:sp>
      <p:grpSp>
        <p:nvGrpSpPr>
          <p:cNvPr id="31" name="Group 30">
            <a:extLst>
              <a:ext uri="{FF2B5EF4-FFF2-40B4-BE49-F238E27FC236}">
                <a16:creationId xmlns:a16="http://schemas.microsoft.com/office/drawing/2014/main" id="{285BACD7-D3DD-6CFC-B499-10B9A3CB4F45}"/>
              </a:ext>
            </a:extLst>
          </p:cNvPr>
          <p:cNvGrpSpPr/>
          <p:nvPr/>
        </p:nvGrpSpPr>
        <p:grpSpPr>
          <a:xfrm>
            <a:off x="1344161" y="1804163"/>
            <a:ext cx="3179892" cy="2045290"/>
            <a:chOff x="1344161" y="1804163"/>
            <a:chExt cx="3179892" cy="2045290"/>
          </a:xfrm>
        </p:grpSpPr>
        <p:pic>
          <p:nvPicPr>
            <p:cNvPr id="2" name="Picture 1">
              <a:extLst>
                <a:ext uri="{FF2B5EF4-FFF2-40B4-BE49-F238E27FC236}">
                  <a16:creationId xmlns:a16="http://schemas.microsoft.com/office/drawing/2014/main" id="{6A09AC7C-B67B-34E6-A6C8-FED1A4C26D30}"/>
                </a:ext>
              </a:extLst>
            </p:cNvPr>
            <p:cNvPicPr>
              <a:picLocks noChangeAspect="1"/>
            </p:cNvPicPr>
            <p:nvPr/>
          </p:nvPicPr>
          <p:blipFill rotWithShape="1">
            <a:blip r:embed="rId2"/>
            <a:srcRect t="11702" r="3108" b="11158"/>
            <a:stretch/>
          </p:blipFill>
          <p:spPr>
            <a:xfrm>
              <a:off x="3186189" y="1972690"/>
              <a:ext cx="1337864" cy="1180852"/>
            </a:xfrm>
            <a:prstGeom prst="rect">
              <a:avLst/>
            </a:prstGeom>
          </p:spPr>
        </p:pic>
        <p:pic>
          <p:nvPicPr>
            <p:cNvPr id="5" name="Picture 4">
              <a:extLst>
                <a:ext uri="{FF2B5EF4-FFF2-40B4-BE49-F238E27FC236}">
                  <a16:creationId xmlns:a16="http://schemas.microsoft.com/office/drawing/2014/main" id="{31007A25-EAA1-57EB-A148-5C7743F9BA9E}"/>
                </a:ext>
              </a:extLst>
            </p:cNvPr>
            <p:cNvPicPr>
              <a:picLocks noChangeAspect="1"/>
            </p:cNvPicPr>
            <p:nvPr/>
          </p:nvPicPr>
          <p:blipFill rotWithShape="1">
            <a:blip r:embed="rId3"/>
            <a:srcRect l="-1" t="11703" r="1431" b="11157"/>
            <a:stretch/>
          </p:blipFill>
          <p:spPr>
            <a:xfrm>
              <a:off x="1470944" y="2007578"/>
              <a:ext cx="1312748" cy="1180854"/>
            </a:xfrm>
            <a:prstGeom prst="rect">
              <a:avLst/>
            </a:prstGeom>
          </p:spPr>
        </p:pic>
        <p:sp>
          <p:nvSpPr>
            <p:cNvPr id="13" name="TextBox 12">
              <a:extLst>
                <a:ext uri="{FF2B5EF4-FFF2-40B4-BE49-F238E27FC236}">
                  <a16:creationId xmlns:a16="http://schemas.microsoft.com/office/drawing/2014/main" id="{90C75279-25E4-4922-A62D-1C894856CA8D}"/>
                </a:ext>
              </a:extLst>
            </p:cNvPr>
            <p:cNvSpPr txBox="1"/>
            <p:nvPr/>
          </p:nvSpPr>
          <p:spPr>
            <a:xfrm rot="16200000">
              <a:off x="807796" y="2584830"/>
              <a:ext cx="1303562" cy="230832"/>
            </a:xfrm>
            <a:prstGeom prst="rect">
              <a:avLst/>
            </a:prstGeom>
            <a:noFill/>
          </p:spPr>
          <p:txBody>
            <a:bodyPr wrap="none" rtlCol="0">
              <a:spAutoFit/>
            </a:bodyPr>
            <a:lstStyle/>
            <a:p>
              <a:r>
                <a:rPr lang="en-US" sz="900" dirty="0" err="1">
                  <a:latin typeface="Arial" panose="020B0604020202020204" pitchFamily="34" charset="0"/>
                  <a:cs typeface="Arial" panose="020B0604020202020204" pitchFamily="34" charset="0"/>
                </a:rPr>
                <a:t>IFN</a:t>
              </a:r>
              <a:r>
                <a:rPr lang="en-US" sz="900" dirty="0" err="1">
                  <a:latin typeface="Symbol" panose="05050102010706020507" pitchFamily="18" charset="2"/>
                  <a:cs typeface="Arial" panose="020B0604020202020204" pitchFamily="34" charset="0"/>
                </a:rPr>
                <a:t>g</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of tumoral NK</a:t>
              </a:r>
            </a:p>
          </p:txBody>
        </p:sp>
        <p:sp>
          <p:nvSpPr>
            <p:cNvPr id="14" name="TextBox 13">
              <a:extLst>
                <a:ext uri="{FF2B5EF4-FFF2-40B4-BE49-F238E27FC236}">
                  <a16:creationId xmlns:a16="http://schemas.microsoft.com/office/drawing/2014/main" id="{9DC9E47E-BCCA-0969-AE67-88B65DA2552D}"/>
                </a:ext>
              </a:extLst>
            </p:cNvPr>
            <p:cNvSpPr txBox="1"/>
            <p:nvPr/>
          </p:nvSpPr>
          <p:spPr>
            <a:xfrm rot="16200000">
              <a:off x="2463673" y="2467571"/>
              <a:ext cx="1351652" cy="230832"/>
            </a:xfrm>
            <a:prstGeom prst="rect">
              <a:avLst/>
            </a:prstGeom>
            <a:noFill/>
          </p:spPr>
          <p:txBody>
            <a:bodyPr wrap="none" rtlCol="0">
              <a:spAutoFit/>
            </a:bodyPr>
            <a:lstStyle/>
            <a:p>
              <a:r>
                <a:rPr lang="en-US" sz="900" dirty="0" err="1">
                  <a:latin typeface="Arial" panose="020B0604020202020204" pitchFamily="34" charset="0"/>
                  <a:cs typeface="Arial" panose="020B0604020202020204" pitchFamily="34" charset="0"/>
                </a:rPr>
                <a:t>Grzm</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of tumoral NK</a:t>
              </a:r>
            </a:p>
          </p:txBody>
        </p:sp>
        <p:sp>
          <p:nvSpPr>
            <p:cNvPr id="19" name="TextBox 18">
              <a:extLst>
                <a:ext uri="{FF2B5EF4-FFF2-40B4-BE49-F238E27FC236}">
                  <a16:creationId xmlns:a16="http://schemas.microsoft.com/office/drawing/2014/main" id="{73BB3E7D-FF6F-2098-3EE4-D36D04D938E6}"/>
                </a:ext>
              </a:extLst>
            </p:cNvPr>
            <p:cNvSpPr txBox="1"/>
            <p:nvPr/>
          </p:nvSpPr>
          <p:spPr>
            <a:xfrm rot="18801506">
              <a:off x="3468975" y="3201297"/>
              <a:ext cx="40267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a:t>
              </a:r>
            </a:p>
          </p:txBody>
        </p:sp>
        <p:sp>
          <p:nvSpPr>
            <p:cNvPr id="20" name="TextBox 19">
              <a:extLst>
                <a:ext uri="{FF2B5EF4-FFF2-40B4-BE49-F238E27FC236}">
                  <a16:creationId xmlns:a16="http://schemas.microsoft.com/office/drawing/2014/main" id="{4A1F0CD8-A696-9514-F6C5-294F4A421444}"/>
                </a:ext>
              </a:extLst>
            </p:cNvPr>
            <p:cNvSpPr txBox="1"/>
            <p:nvPr/>
          </p:nvSpPr>
          <p:spPr>
            <a:xfrm rot="18801506">
              <a:off x="3537886" y="3285223"/>
              <a:ext cx="787395"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TC2-sMICB</a:t>
              </a:r>
            </a:p>
          </p:txBody>
        </p:sp>
        <p:sp>
          <p:nvSpPr>
            <p:cNvPr id="21" name="TextBox 20">
              <a:extLst>
                <a:ext uri="{FF2B5EF4-FFF2-40B4-BE49-F238E27FC236}">
                  <a16:creationId xmlns:a16="http://schemas.microsoft.com/office/drawing/2014/main" id="{2D169658-CD36-DF15-EE1D-67498A3B497F}"/>
                </a:ext>
              </a:extLst>
            </p:cNvPr>
            <p:cNvSpPr txBox="1"/>
            <p:nvPr/>
          </p:nvSpPr>
          <p:spPr>
            <a:xfrm rot="18801506">
              <a:off x="1717683" y="3205739"/>
              <a:ext cx="40267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a:t>
              </a:r>
            </a:p>
          </p:txBody>
        </p:sp>
        <p:sp>
          <p:nvSpPr>
            <p:cNvPr id="22" name="TextBox 21">
              <a:extLst>
                <a:ext uri="{FF2B5EF4-FFF2-40B4-BE49-F238E27FC236}">
                  <a16:creationId xmlns:a16="http://schemas.microsoft.com/office/drawing/2014/main" id="{FBBDA0A9-256B-94E1-8DCA-DEE9EEF9B0A5}"/>
                </a:ext>
              </a:extLst>
            </p:cNvPr>
            <p:cNvSpPr txBox="1"/>
            <p:nvPr/>
          </p:nvSpPr>
          <p:spPr>
            <a:xfrm rot="18801506">
              <a:off x="1776678" y="3340340"/>
              <a:ext cx="787395"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TC2-sMICB</a:t>
              </a:r>
            </a:p>
          </p:txBody>
        </p:sp>
        <p:sp>
          <p:nvSpPr>
            <p:cNvPr id="23" name="Left Bracket 22">
              <a:extLst>
                <a:ext uri="{FF2B5EF4-FFF2-40B4-BE49-F238E27FC236}">
                  <a16:creationId xmlns:a16="http://schemas.microsoft.com/office/drawing/2014/main" id="{268974AA-A944-D9C9-7048-0ABC4CA2C680}"/>
                </a:ext>
              </a:extLst>
            </p:cNvPr>
            <p:cNvSpPr/>
            <p:nvPr/>
          </p:nvSpPr>
          <p:spPr>
            <a:xfrm rot="5400000">
              <a:off x="2133068" y="1910148"/>
              <a:ext cx="61684" cy="371503"/>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dirty="0">
                <a:latin typeface="Arial" panose="020B0604020202020204" pitchFamily="34" charset="0"/>
                <a:cs typeface="Arial" panose="020B0604020202020204" pitchFamily="34" charset="0"/>
              </a:endParaRPr>
            </a:p>
          </p:txBody>
        </p:sp>
        <p:sp>
          <p:nvSpPr>
            <p:cNvPr id="24" name="Left Bracket 23">
              <a:extLst>
                <a:ext uri="{FF2B5EF4-FFF2-40B4-BE49-F238E27FC236}">
                  <a16:creationId xmlns:a16="http://schemas.microsoft.com/office/drawing/2014/main" id="{8450BCDE-F4D7-5972-E8E7-49136FDCD64E}"/>
                </a:ext>
              </a:extLst>
            </p:cNvPr>
            <p:cNvSpPr/>
            <p:nvPr/>
          </p:nvSpPr>
          <p:spPr>
            <a:xfrm rot="5400000">
              <a:off x="3825221" y="1864698"/>
              <a:ext cx="61684" cy="371503"/>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1825962E-B71C-4F62-6433-6E52685F7418}"/>
                </a:ext>
              </a:extLst>
            </p:cNvPr>
            <p:cNvSpPr txBox="1"/>
            <p:nvPr/>
          </p:nvSpPr>
          <p:spPr>
            <a:xfrm>
              <a:off x="1898505" y="1852062"/>
              <a:ext cx="604653"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p &lt; 0.05</a:t>
              </a:r>
            </a:p>
          </p:txBody>
        </p:sp>
        <p:sp>
          <p:nvSpPr>
            <p:cNvPr id="28" name="TextBox 27">
              <a:extLst>
                <a:ext uri="{FF2B5EF4-FFF2-40B4-BE49-F238E27FC236}">
                  <a16:creationId xmlns:a16="http://schemas.microsoft.com/office/drawing/2014/main" id="{5ADAE842-F1E5-2504-483E-857B35F805B8}"/>
                </a:ext>
              </a:extLst>
            </p:cNvPr>
            <p:cNvSpPr txBox="1"/>
            <p:nvPr/>
          </p:nvSpPr>
          <p:spPr>
            <a:xfrm>
              <a:off x="3574435" y="1804163"/>
              <a:ext cx="604653"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p &lt; 0.05</a:t>
              </a:r>
            </a:p>
          </p:txBody>
        </p:sp>
      </p:grpSp>
      <p:grpSp>
        <p:nvGrpSpPr>
          <p:cNvPr id="32" name="Group 31">
            <a:extLst>
              <a:ext uri="{FF2B5EF4-FFF2-40B4-BE49-F238E27FC236}">
                <a16:creationId xmlns:a16="http://schemas.microsoft.com/office/drawing/2014/main" id="{05024213-2DC4-1608-9639-7BA46C76FEE0}"/>
              </a:ext>
            </a:extLst>
          </p:cNvPr>
          <p:cNvGrpSpPr/>
          <p:nvPr/>
        </p:nvGrpSpPr>
        <p:grpSpPr>
          <a:xfrm>
            <a:off x="1390671" y="3994439"/>
            <a:ext cx="2953974" cy="2094555"/>
            <a:chOff x="1390671" y="3994439"/>
            <a:chExt cx="2953974" cy="2094555"/>
          </a:xfrm>
        </p:grpSpPr>
        <p:pic>
          <p:nvPicPr>
            <p:cNvPr id="8" name="Picture 7">
              <a:extLst>
                <a:ext uri="{FF2B5EF4-FFF2-40B4-BE49-F238E27FC236}">
                  <a16:creationId xmlns:a16="http://schemas.microsoft.com/office/drawing/2014/main" id="{ABEB6633-816C-A611-95E4-7094DDFBD9F1}"/>
                </a:ext>
              </a:extLst>
            </p:cNvPr>
            <p:cNvPicPr>
              <a:picLocks noChangeAspect="1"/>
            </p:cNvPicPr>
            <p:nvPr/>
          </p:nvPicPr>
          <p:blipFill rotWithShape="1">
            <a:blip r:embed="rId4"/>
            <a:srcRect t="11896" r="8347" b="24949"/>
            <a:stretch/>
          </p:blipFill>
          <p:spPr>
            <a:xfrm>
              <a:off x="1610738" y="4275151"/>
              <a:ext cx="1016716" cy="1112864"/>
            </a:xfrm>
            <a:prstGeom prst="rect">
              <a:avLst/>
            </a:prstGeom>
          </p:spPr>
        </p:pic>
        <p:pic>
          <p:nvPicPr>
            <p:cNvPr id="9" name="Picture 8">
              <a:extLst>
                <a:ext uri="{FF2B5EF4-FFF2-40B4-BE49-F238E27FC236}">
                  <a16:creationId xmlns:a16="http://schemas.microsoft.com/office/drawing/2014/main" id="{2064F3D0-E3E2-35C4-9470-786648647C25}"/>
                </a:ext>
              </a:extLst>
            </p:cNvPr>
            <p:cNvPicPr>
              <a:picLocks noChangeAspect="1"/>
            </p:cNvPicPr>
            <p:nvPr/>
          </p:nvPicPr>
          <p:blipFill rotWithShape="1">
            <a:blip r:embed="rId5"/>
            <a:srcRect t="11218" r="5655" b="11642"/>
            <a:stretch/>
          </p:blipFill>
          <p:spPr>
            <a:xfrm>
              <a:off x="3186190" y="4094174"/>
              <a:ext cx="1158455" cy="1180852"/>
            </a:xfrm>
            <a:prstGeom prst="rect">
              <a:avLst/>
            </a:prstGeom>
          </p:spPr>
        </p:pic>
        <p:sp>
          <p:nvSpPr>
            <p:cNvPr id="11" name="TextBox 10">
              <a:extLst>
                <a:ext uri="{FF2B5EF4-FFF2-40B4-BE49-F238E27FC236}">
                  <a16:creationId xmlns:a16="http://schemas.microsoft.com/office/drawing/2014/main" id="{21FDA2B8-DF22-39D8-2CDE-B4D848CDF075}"/>
                </a:ext>
              </a:extLst>
            </p:cNvPr>
            <p:cNvSpPr txBox="1"/>
            <p:nvPr/>
          </p:nvSpPr>
          <p:spPr>
            <a:xfrm rot="16200000">
              <a:off x="767744" y="4772218"/>
              <a:ext cx="1476686" cy="230832"/>
            </a:xfrm>
            <a:prstGeom prst="rect">
              <a:avLst/>
            </a:prstGeom>
            <a:noFill/>
          </p:spPr>
          <p:txBody>
            <a:bodyPr wrap="none" rtlCol="0">
              <a:spAutoFit/>
            </a:bodyPr>
            <a:lstStyle/>
            <a:p>
              <a:r>
                <a:rPr lang="en-US" sz="900" dirty="0" err="1">
                  <a:latin typeface="Arial" panose="020B0604020202020204" pitchFamily="34" charset="0"/>
                  <a:cs typeface="Arial" panose="020B0604020202020204" pitchFamily="34" charset="0"/>
                </a:rPr>
                <a:t>IFN</a:t>
              </a:r>
              <a:r>
                <a:rPr lang="en-US" sz="900" dirty="0" err="1">
                  <a:latin typeface="Symbol" panose="05050102010706020507" pitchFamily="18" charset="2"/>
                  <a:cs typeface="Arial" panose="020B0604020202020204" pitchFamily="34" charset="0"/>
                </a:rPr>
                <a:t>g</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of tumoral CD8 T</a:t>
              </a:r>
            </a:p>
          </p:txBody>
        </p:sp>
        <p:sp>
          <p:nvSpPr>
            <p:cNvPr id="12" name="TextBox 11">
              <a:extLst>
                <a:ext uri="{FF2B5EF4-FFF2-40B4-BE49-F238E27FC236}">
                  <a16:creationId xmlns:a16="http://schemas.microsoft.com/office/drawing/2014/main" id="{E9FDB040-71D8-A6C5-DBAA-816F0F032F25}"/>
                </a:ext>
              </a:extLst>
            </p:cNvPr>
            <p:cNvSpPr txBox="1"/>
            <p:nvPr/>
          </p:nvSpPr>
          <p:spPr>
            <a:xfrm rot="16200000">
              <a:off x="2341399" y="4641411"/>
              <a:ext cx="1524776" cy="230832"/>
            </a:xfrm>
            <a:prstGeom prst="rect">
              <a:avLst/>
            </a:prstGeom>
            <a:noFill/>
          </p:spPr>
          <p:txBody>
            <a:bodyPr wrap="none" rtlCol="0">
              <a:spAutoFit/>
            </a:bodyPr>
            <a:lstStyle/>
            <a:p>
              <a:r>
                <a:rPr lang="en-US" sz="900" dirty="0" err="1">
                  <a:latin typeface="Arial" panose="020B0604020202020204" pitchFamily="34" charset="0"/>
                  <a:cs typeface="Arial" panose="020B0604020202020204" pitchFamily="34" charset="0"/>
                </a:rPr>
                <a:t>Grzm</a:t>
              </a:r>
              <a:r>
                <a:rPr lang="en-US" sz="900" baseline="30000" dirty="0">
                  <a:latin typeface="Arial" panose="020B0604020202020204" pitchFamily="34" charset="0"/>
                  <a:cs typeface="Arial" panose="020B0604020202020204" pitchFamily="34" charset="0"/>
                </a:rPr>
                <a:t>+</a:t>
              </a:r>
              <a:r>
                <a:rPr lang="en-US" sz="900" dirty="0">
                  <a:latin typeface="Arial" panose="020B0604020202020204" pitchFamily="34" charset="0"/>
                  <a:cs typeface="Arial" panose="020B0604020202020204" pitchFamily="34" charset="0"/>
                </a:rPr>
                <a:t>% of tumoral CD8 T</a:t>
              </a:r>
            </a:p>
          </p:txBody>
        </p:sp>
        <p:sp>
          <p:nvSpPr>
            <p:cNvPr id="15" name="TextBox 14">
              <a:extLst>
                <a:ext uri="{FF2B5EF4-FFF2-40B4-BE49-F238E27FC236}">
                  <a16:creationId xmlns:a16="http://schemas.microsoft.com/office/drawing/2014/main" id="{839E1DE4-B2B2-6A90-7FA7-ACF6E5DB2766}"/>
                </a:ext>
              </a:extLst>
            </p:cNvPr>
            <p:cNvSpPr txBox="1"/>
            <p:nvPr/>
          </p:nvSpPr>
          <p:spPr>
            <a:xfrm rot="18801506">
              <a:off x="1760742" y="5440022"/>
              <a:ext cx="40267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a:t>
              </a:r>
            </a:p>
          </p:txBody>
        </p:sp>
        <p:sp>
          <p:nvSpPr>
            <p:cNvPr id="16" name="TextBox 15">
              <a:extLst>
                <a:ext uri="{FF2B5EF4-FFF2-40B4-BE49-F238E27FC236}">
                  <a16:creationId xmlns:a16="http://schemas.microsoft.com/office/drawing/2014/main" id="{BA575FBA-613E-7CAE-1553-588ABE2AF994}"/>
                </a:ext>
              </a:extLst>
            </p:cNvPr>
            <p:cNvSpPr txBox="1"/>
            <p:nvPr/>
          </p:nvSpPr>
          <p:spPr>
            <a:xfrm rot="18801506">
              <a:off x="1751002" y="5579881"/>
              <a:ext cx="787395"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TC2-sMICB</a:t>
              </a:r>
            </a:p>
          </p:txBody>
        </p:sp>
        <p:sp>
          <p:nvSpPr>
            <p:cNvPr id="17" name="TextBox 16">
              <a:extLst>
                <a:ext uri="{FF2B5EF4-FFF2-40B4-BE49-F238E27FC236}">
                  <a16:creationId xmlns:a16="http://schemas.microsoft.com/office/drawing/2014/main" id="{CC4F4E3C-85DF-8A7C-E150-E308E749C0B2}"/>
                </a:ext>
              </a:extLst>
            </p:cNvPr>
            <p:cNvSpPr txBox="1"/>
            <p:nvPr/>
          </p:nvSpPr>
          <p:spPr>
            <a:xfrm rot="18801506">
              <a:off x="3404740" y="5305812"/>
              <a:ext cx="402674"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a:t>
              </a:r>
            </a:p>
          </p:txBody>
        </p:sp>
        <p:sp>
          <p:nvSpPr>
            <p:cNvPr id="18" name="TextBox 17">
              <a:extLst>
                <a:ext uri="{FF2B5EF4-FFF2-40B4-BE49-F238E27FC236}">
                  <a16:creationId xmlns:a16="http://schemas.microsoft.com/office/drawing/2014/main" id="{7BD881B6-4C0E-A25A-25F1-042AAA6EAEC1}"/>
                </a:ext>
              </a:extLst>
            </p:cNvPr>
            <p:cNvSpPr txBox="1"/>
            <p:nvPr/>
          </p:nvSpPr>
          <p:spPr>
            <a:xfrm rot="18801506">
              <a:off x="3395000" y="5445671"/>
              <a:ext cx="787395"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TC2-sMICB</a:t>
              </a:r>
            </a:p>
          </p:txBody>
        </p:sp>
        <p:sp>
          <p:nvSpPr>
            <p:cNvPr id="25" name="Left Bracket 24">
              <a:extLst>
                <a:ext uri="{FF2B5EF4-FFF2-40B4-BE49-F238E27FC236}">
                  <a16:creationId xmlns:a16="http://schemas.microsoft.com/office/drawing/2014/main" id="{50EAADDD-FDA2-7CE7-0C92-16304C0C7C54}"/>
                </a:ext>
              </a:extLst>
            </p:cNvPr>
            <p:cNvSpPr/>
            <p:nvPr/>
          </p:nvSpPr>
          <p:spPr>
            <a:xfrm rot="5400000">
              <a:off x="2175502" y="4203849"/>
              <a:ext cx="61684" cy="371503"/>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dirty="0">
                <a:latin typeface="Arial" panose="020B0604020202020204" pitchFamily="34" charset="0"/>
                <a:cs typeface="Arial" panose="020B0604020202020204" pitchFamily="34" charset="0"/>
              </a:endParaRPr>
            </a:p>
          </p:txBody>
        </p:sp>
        <p:sp>
          <p:nvSpPr>
            <p:cNvPr id="26" name="Left Bracket 25">
              <a:extLst>
                <a:ext uri="{FF2B5EF4-FFF2-40B4-BE49-F238E27FC236}">
                  <a16:creationId xmlns:a16="http://schemas.microsoft.com/office/drawing/2014/main" id="{7A748373-DEC0-B581-DC31-AAB78B976DB2}"/>
                </a:ext>
              </a:extLst>
            </p:cNvPr>
            <p:cNvSpPr/>
            <p:nvPr/>
          </p:nvSpPr>
          <p:spPr>
            <a:xfrm rot="5400000">
              <a:off x="3778866" y="4156451"/>
              <a:ext cx="61684" cy="371503"/>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90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08BFD443-B39F-BF9A-4B3B-645F102C751C}"/>
                </a:ext>
              </a:extLst>
            </p:cNvPr>
            <p:cNvSpPr txBox="1"/>
            <p:nvPr/>
          </p:nvSpPr>
          <p:spPr>
            <a:xfrm>
              <a:off x="3484731" y="4095916"/>
              <a:ext cx="604653"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p &lt; 0.05</a:t>
              </a:r>
            </a:p>
          </p:txBody>
        </p:sp>
        <p:sp>
          <p:nvSpPr>
            <p:cNvPr id="30" name="TextBox 29">
              <a:extLst>
                <a:ext uri="{FF2B5EF4-FFF2-40B4-BE49-F238E27FC236}">
                  <a16:creationId xmlns:a16="http://schemas.microsoft.com/office/drawing/2014/main" id="{BC8895E5-956F-1082-3E5C-20163AFC5EB1}"/>
                </a:ext>
              </a:extLst>
            </p:cNvPr>
            <p:cNvSpPr txBox="1"/>
            <p:nvPr/>
          </p:nvSpPr>
          <p:spPr>
            <a:xfrm>
              <a:off x="1864013" y="4138165"/>
              <a:ext cx="604653"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p &lt; 0.05</a:t>
              </a:r>
            </a:p>
          </p:txBody>
        </p:sp>
      </p:grpSp>
      <p:sp>
        <p:nvSpPr>
          <p:cNvPr id="34" name="TextBox 33">
            <a:extLst>
              <a:ext uri="{FF2B5EF4-FFF2-40B4-BE49-F238E27FC236}">
                <a16:creationId xmlns:a16="http://schemas.microsoft.com/office/drawing/2014/main" id="{D6BBE4FB-9421-4AC1-CF9C-5020F5484238}"/>
              </a:ext>
            </a:extLst>
          </p:cNvPr>
          <p:cNvSpPr txBox="1"/>
          <p:nvPr/>
        </p:nvSpPr>
        <p:spPr>
          <a:xfrm>
            <a:off x="460689" y="6098596"/>
            <a:ext cx="6002649" cy="1015663"/>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S3.  </a:t>
            </a:r>
            <a:r>
              <a:rPr lang="en-US" sz="1000" dirty="0" err="1">
                <a:latin typeface="Arial" panose="020B0604020202020204" pitchFamily="34" charset="0"/>
                <a:cs typeface="Arial" panose="020B0604020202020204" pitchFamily="34" charset="0"/>
              </a:rPr>
              <a:t>IFN</a:t>
            </a:r>
            <a:r>
              <a:rPr lang="en-US" sz="1000" dirty="0" err="1">
                <a:latin typeface="Symbol" panose="05050102010706020507" pitchFamily="18" charset="2"/>
                <a:cs typeface="Arial" panose="020B0604020202020204" pitchFamily="34" charset="0"/>
              </a:rPr>
              <a:t>g</a:t>
            </a:r>
            <a:r>
              <a:rPr lang="en-US" sz="1000" dirty="0">
                <a:latin typeface="Arial" panose="020B0604020202020204" pitchFamily="34" charset="0"/>
                <a:cs typeface="Arial" panose="020B0604020202020204" pitchFamily="34" charset="0"/>
              </a:rPr>
              <a:t> and granzyme B expression in unstimulated tumoral NK (A) and CD8 T (B) cells. Tumor cells were suspended in complete RPMI 1640 media for 2hr in the presence of </a:t>
            </a:r>
            <a:r>
              <a:rPr lang="en-US" sz="1000" dirty="0">
                <a:effectLst/>
                <a:latin typeface="Times New Roman" panose="02020603050405020304" pitchFamily="18" charset="0"/>
                <a:ea typeface="Calibri" panose="020F0502020204030204" pitchFamily="34" charset="0"/>
              </a:rPr>
              <a:t>1 </a:t>
            </a:r>
            <a:r>
              <a:rPr lang="en-US" sz="1000" dirty="0" err="1">
                <a:effectLst/>
                <a:latin typeface="Times New Roman" panose="02020603050405020304" pitchFamily="18" charset="0"/>
                <a:ea typeface="Calibri" panose="020F0502020204030204" pitchFamily="34" charset="0"/>
              </a:rPr>
              <a:t>μM</a:t>
            </a:r>
            <a:r>
              <a:rPr lang="en-US" sz="1000" dirty="0">
                <a:effectLst/>
                <a:latin typeface="Times New Roman" panose="02020603050405020304" pitchFamily="18" charset="0"/>
                <a:ea typeface="Calibri" panose="020F0502020204030204" pitchFamily="34" charset="0"/>
              </a:rPr>
              <a:t> </a:t>
            </a:r>
            <a:r>
              <a:rPr lang="en-US" sz="1000" dirty="0">
                <a:latin typeface="Arial" panose="020B0604020202020204" pitchFamily="34" charset="0"/>
                <a:cs typeface="Arial" panose="020B0604020202020204" pitchFamily="34" charset="0"/>
              </a:rPr>
              <a:t>Golgi plug, then incubated with anti-CD16/32 and viable dye for 10 min and 20 min sequentially, followed by incubating with an antibody cocktail that contained antibodies specifically to CD45, CD3, CD8, NK1.1 on ice for 30 mins, BD perm/fix buffer for 30 mins, and incubation with antibodies to </a:t>
            </a:r>
            <a:r>
              <a:rPr lang="en-US" sz="1000" dirty="0" err="1">
                <a:latin typeface="Arial" panose="020B0604020202020204" pitchFamily="34" charset="0"/>
                <a:cs typeface="Arial" panose="020B0604020202020204" pitchFamily="34" charset="0"/>
              </a:rPr>
              <a:t>IFN</a:t>
            </a:r>
            <a:r>
              <a:rPr lang="en-US" sz="1000" dirty="0" err="1">
                <a:latin typeface="Symbol" panose="05050102010706020507" pitchFamily="18" charset="2"/>
                <a:cs typeface="Arial" panose="020B0604020202020204" pitchFamily="34" charset="0"/>
              </a:rPr>
              <a:t>g</a:t>
            </a:r>
            <a:r>
              <a:rPr lang="en-US" sz="1000" dirty="0">
                <a:latin typeface="Arial" panose="020B0604020202020204" pitchFamily="34" charset="0"/>
                <a:cs typeface="Arial" panose="020B0604020202020204" pitchFamily="34" charset="0"/>
              </a:rPr>
              <a:t> and granzyme B. The gating strategy for flow cytometry and </a:t>
            </a:r>
            <a:r>
              <a:rPr lang="en-US" sz="1000" dirty="0" err="1">
                <a:latin typeface="Arial" panose="020B0604020202020204" pitchFamily="34" charset="0"/>
                <a:cs typeface="Arial" panose="020B0604020202020204" pitchFamily="34" charset="0"/>
              </a:rPr>
              <a:t>FlowJo</a:t>
            </a:r>
            <a:r>
              <a:rPr lang="en-US" sz="1000" dirty="0">
                <a:latin typeface="Arial" panose="020B0604020202020204" pitchFamily="34" charset="0"/>
                <a:cs typeface="Arial" panose="020B0604020202020204" pitchFamily="34" charset="0"/>
              </a:rPr>
              <a:t> analyses was shown in Figure S2.</a:t>
            </a:r>
          </a:p>
        </p:txBody>
      </p:sp>
    </p:spTree>
    <p:extLst>
      <p:ext uri="{BB962C8B-B14F-4D97-AF65-F5344CB8AC3E}">
        <p14:creationId xmlns:p14="http://schemas.microsoft.com/office/powerpoint/2010/main" val="4016327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53E05B6-4CFC-C7E2-51F6-8C5B6902858B}"/>
              </a:ext>
            </a:extLst>
          </p:cNvPr>
          <p:cNvSpPr txBox="1"/>
          <p:nvPr/>
        </p:nvSpPr>
        <p:spPr>
          <a:xfrm>
            <a:off x="2552218" y="931763"/>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S4</a:t>
            </a:r>
          </a:p>
        </p:txBody>
      </p:sp>
      <p:graphicFrame>
        <p:nvGraphicFramePr>
          <p:cNvPr id="3" name="Chart 2">
            <a:extLst>
              <a:ext uri="{FF2B5EF4-FFF2-40B4-BE49-F238E27FC236}">
                <a16:creationId xmlns:a16="http://schemas.microsoft.com/office/drawing/2014/main" id="{3DA9B521-9633-47D6-810E-EE0DB293512C}"/>
              </a:ext>
            </a:extLst>
          </p:cNvPr>
          <p:cNvGraphicFramePr>
            <a:graphicFrameLocks/>
          </p:cNvGraphicFramePr>
          <p:nvPr>
            <p:extLst>
              <p:ext uri="{D42A27DB-BD31-4B8C-83A1-F6EECF244321}">
                <p14:modId xmlns:p14="http://schemas.microsoft.com/office/powerpoint/2010/main" val="744094605"/>
              </p:ext>
            </p:extLst>
          </p:nvPr>
        </p:nvGraphicFramePr>
        <p:xfrm>
          <a:off x="1407771" y="1872205"/>
          <a:ext cx="3676294" cy="225127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E4A52E9E-671F-9759-8142-BA7537712B2B}"/>
              </a:ext>
            </a:extLst>
          </p:cNvPr>
          <p:cNvSpPr txBox="1"/>
          <p:nvPr/>
        </p:nvSpPr>
        <p:spPr>
          <a:xfrm rot="16200000">
            <a:off x="352995" y="2673410"/>
            <a:ext cx="1755609" cy="353943"/>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normalized</a:t>
            </a:r>
            <a:r>
              <a:rPr lang="en-US" sz="800" dirty="0">
                <a:latin typeface="Arial" panose="020B0604020202020204" pitchFamily="34" charset="0"/>
                <a:cs typeface="Arial" panose="020B0604020202020204" pitchFamily="34" charset="0"/>
              </a:rPr>
              <a:t> Media </a:t>
            </a:r>
            <a:r>
              <a:rPr lang="en-US" sz="800" dirty="0" err="1">
                <a:latin typeface="Arial" panose="020B0604020202020204" pitchFamily="34" charset="0"/>
                <a:cs typeface="Arial" panose="020B0604020202020204" pitchFamily="34" charset="0"/>
              </a:rPr>
              <a:t>sMICB</a:t>
            </a:r>
            <a:r>
              <a:rPr lang="en-US" sz="800" dirty="0">
                <a:latin typeface="Arial" panose="020B0604020202020204" pitchFamily="34" charset="0"/>
                <a:cs typeface="Arial" panose="020B0604020202020204" pitchFamily="34" charset="0"/>
              </a:rPr>
              <a:t>/per cell</a:t>
            </a:r>
          </a:p>
          <a:p>
            <a:r>
              <a:rPr lang="en-US" sz="800" dirty="0">
                <a:latin typeface="Arial" panose="020B0604020202020204" pitchFamily="34" charset="0"/>
                <a:cs typeface="Arial" panose="020B0604020202020204" pitchFamily="34" charset="0"/>
              </a:rPr>
              <a:t>                    (</a:t>
            </a:r>
            <a:r>
              <a:rPr lang="en-US" sz="800" dirty="0" err="1">
                <a:latin typeface="Arial" panose="020B0604020202020204" pitchFamily="34" charset="0"/>
                <a:cs typeface="Arial" panose="020B0604020202020204" pitchFamily="34" charset="0"/>
              </a:rPr>
              <a:t>pg</a:t>
            </a:r>
            <a:r>
              <a:rPr lang="en-US" sz="800" dirty="0">
                <a:latin typeface="Arial" panose="020B0604020202020204" pitchFamily="34" charset="0"/>
                <a:cs typeface="Arial" panose="020B0604020202020204" pitchFamily="34" charset="0"/>
              </a:rPr>
              <a:t>/ml) </a:t>
            </a:r>
          </a:p>
        </p:txBody>
      </p:sp>
      <p:sp>
        <p:nvSpPr>
          <p:cNvPr id="5" name="TextBox 4">
            <a:extLst>
              <a:ext uri="{FF2B5EF4-FFF2-40B4-BE49-F238E27FC236}">
                <a16:creationId xmlns:a16="http://schemas.microsoft.com/office/drawing/2014/main" id="{5365C8DF-3D16-9385-5385-FF2A73B43970}"/>
              </a:ext>
            </a:extLst>
          </p:cNvPr>
          <p:cNvSpPr txBox="1"/>
          <p:nvPr/>
        </p:nvSpPr>
        <p:spPr>
          <a:xfrm>
            <a:off x="564836" y="4481331"/>
            <a:ext cx="5286167" cy="1015663"/>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Figure S4. </a:t>
            </a:r>
            <a:r>
              <a:rPr lang="en-US" sz="1000" dirty="0">
                <a:latin typeface="Arial" panose="020B0604020202020204" pitchFamily="34" charset="0"/>
                <a:cs typeface="Arial" panose="020B0604020202020204" pitchFamily="34" charset="0"/>
              </a:rPr>
              <a:t>ELISA detection of secreted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in the culture media of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-overexpressing cell lines. 1x105 cells were seeded on a 24-well plate with 1 ml media. 24hr later, media was collected for ELISA assay for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with R&amp;D </a:t>
            </a:r>
            <a:r>
              <a:rPr lang="en-US" sz="1000" dirty="0" err="1">
                <a:latin typeface="Arial" panose="020B0604020202020204" pitchFamily="34" charset="0"/>
                <a:cs typeface="Arial" panose="020B0604020202020204" pitchFamily="34" charset="0"/>
              </a:rPr>
              <a:t>DuoSet</a:t>
            </a:r>
            <a:r>
              <a:rPr lang="en-US" sz="1000" dirty="0">
                <a:latin typeface="Arial" panose="020B0604020202020204" pitchFamily="34" charset="0"/>
                <a:cs typeface="Arial" panose="020B0604020202020204" pitchFamily="34" charset="0"/>
              </a:rPr>
              <a:t> MICB ELISA kit. The concentration of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was normalized to the cell numbers at the time of media sampling. There is no significant difference in </a:t>
            </a:r>
            <a:r>
              <a:rPr lang="en-US" sz="1000" dirty="0" err="1">
                <a:latin typeface="Arial" panose="020B0604020202020204" pitchFamily="34" charset="0"/>
                <a:cs typeface="Arial" panose="020B0604020202020204" pitchFamily="34" charset="0"/>
              </a:rPr>
              <a:t>sMICB</a:t>
            </a:r>
            <a:r>
              <a:rPr lang="en-US" sz="1000" dirty="0">
                <a:latin typeface="Arial" panose="020B0604020202020204" pitchFamily="34" charset="0"/>
                <a:cs typeface="Arial" panose="020B0604020202020204" pitchFamily="34" charset="0"/>
              </a:rPr>
              <a:t> secretion between Hi-stem and Lo-stem B16-MICB cells. </a:t>
            </a:r>
          </a:p>
        </p:txBody>
      </p:sp>
    </p:spTree>
    <p:extLst>
      <p:ext uri="{BB962C8B-B14F-4D97-AF65-F5344CB8AC3E}">
        <p14:creationId xmlns:p14="http://schemas.microsoft.com/office/powerpoint/2010/main" val="157190260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924</TotalTime>
  <Words>411</Words>
  <Application>Microsoft Office PowerPoint</Application>
  <PresentationFormat>Letter Paper (8.5x11 in)</PresentationFormat>
  <Paragraphs>52</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Donglan Wu</dc:creator>
  <cp:lastModifiedBy>Jennifer</cp:lastModifiedBy>
  <cp:revision>31</cp:revision>
  <dcterms:created xsi:type="dcterms:W3CDTF">2023-12-19T16:50:16Z</dcterms:created>
  <dcterms:modified xsi:type="dcterms:W3CDTF">2024-01-15T04:08:34Z</dcterms:modified>
</cp:coreProperties>
</file>