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90" r:id="rId2"/>
    <p:sldId id="291" r:id="rId3"/>
    <p:sldId id="261" r:id="rId4"/>
    <p:sldId id="285" r:id="rId5"/>
    <p:sldId id="286" r:id="rId6"/>
    <p:sldId id="292" r:id="rId7"/>
  </p:sldIdLst>
  <p:sldSz cx="6858000" cy="9144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6" roundtripDataSignature="AMtx7mgZlT9K0ZBWwsWty+0k+WpP5ywx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BA7BF87-E51B-4DED-9F81-7811523CD48C}">
  <a:tblStyle styleId="{FBA7BF87-E51B-4DED-9F81-7811523CD48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/>
    <p:restoredTop sz="94830"/>
  </p:normalViewPr>
  <p:slideViewPr>
    <p:cSldViewPr snapToGrid="0">
      <p:cViewPr varScale="1">
        <p:scale>
          <a:sx n="61" d="100"/>
          <a:sy n="61" d="100"/>
        </p:scale>
        <p:origin x="298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26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28" Type="http://schemas.openxmlformats.org/officeDocument/2006/relationships/viewProps" Target="viewProps.xml"/><Relationship Id="rId4" Type="http://schemas.openxmlformats.org/officeDocument/2006/relationships/slide" Target="slides/slide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2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2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2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5"/>
          <p:cNvSpPr txBox="1"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5"/>
          <p:cNvSpPr txBox="1"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5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5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5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6"/>
          <p:cNvSpPr txBox="1"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6"/>
          <p:cNvSpPr txBox="1">
            <a:spLocks noGrp="1"/>
          </p:cNvSpPr>
          <p:nvPr>
            <p:ph type="body" idx="1"/>
          </p:nvPr>
        </p:nvSpPr>
        <p:spPr>
          <a:xfrm>
            <a:off x="471488" y="2434167"/>
            <a:ext cx="2914650" cy="5801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6"/>
          <p:cNvSpPr txBox="1">
            <a:spLocks noGrp="1"/>
          </p:cNvSpPr>
          <p:nvPr>
            <p:ph type="body" idx="2"/>
          </p:nvPr>
        </p:nvSpPr>
        <p:spPr>
          <a:xfrm>
            <a:off x="3471863" y="2434167"/>
            <a:ext cx="2914650" cy="5801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6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6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6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7"/>
          <p:cNvSpPr txBox="1"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7"/>
          <p:cNvSpPr txBox="1"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3" name="Google Shape;43;p27"/>
          <p:cNvSpPr txBox="1">
            <a:spLocks noGrp="1"/>
          </p:cNvSpPr>
          <p:nvPr>
            <p:ph type="body" idx="2"/>
          </p:nvPr>
        </p:nvSpPr>
        <p:spPr>
          <a:xfrm>
            <a:off x="472381" y="3340100"/>
            <a:ext cx="2901255" cy="4912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7"/>
          <p:cNvSpPr txBox="1">
            <a:spLocks noGrp="1"/>
          </p:cNvSpPr>
          <p:nvPr>
            <p:ph type="body" idx="3"/>
          </p:nvPr>
        </p:nvSpPr>
        <p:spPr>
          <a:xfrm>
            <a:off x="3471863" y="2241551"/>
            <a:ext cx="2915543" cy="109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5" name="Google Shape;45;p27"/>
          <p:cNvSpPr txBox="1">
            <a:spLocks noGrp="1"/>
          </p:cNvSpPr>
          <p:nvPr>
            <p:ph type="body" idx="4"/>
          </p:nvPr>
        </p:nvSpPr>
        <p:spPr>
          <a:xfrm>
            <a:off x="3471863" y="3340100"/>
            <a:ext cx="2915543" cy="4912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7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7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7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8"/>
          <p:cNvSpPr txBox="1"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8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8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8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9"/>
          <p:cNvSpPr txBox="1"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9"/>
          <p:cNvSpPr txBox="1">
            <a:spLocks noGrp="1"/>
          </p:cNvSpPr>
          <p:nvPr>
            <p:ph type="body" idx="1"/>
          </p:nvPr>
        </p:nvSpPr>
        <p:spPr>
          <a:xfrm>
            <a:off x="2915543" y="1316569"/>
            <a:ext cx="3471863" cy="6498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Google Shape;57;p29"/>
          <p:cNvSpPr txBox="1">
            <a:spLocks noGrp="1"/>
          </p:cNvSpPr>
          <p:nvPr>
            <p:ph type="body" idx="2"/>
          </p:nvPr>
        </p:nvSpPr>
        <p:spPr>
          <a:xfrm>
            <a:off x="472381" y="2743200"/>
            <a:ext cx="2211884" cy="5082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58" name="Google Shape;58;p29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9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9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0"/>
          <p:cNvSpPr txBox="1"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0"/>
          <p:cNvSpPr>
            <a:spLocks noGrp="1"/>
          </p:cNvSpPr>
          <p:nvPr>
            <p:ph type="pic" idx="2"/>
          </p:nvPr>
        </p:nvSpPr>
        <p:spPr>
          <a:xfrm>
            <a:off x="2915543" y="1316569"/>
            <a:ext cx="3471863" cy="6498167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0"/>
          <p:cNvSpPr txBox="1">
            <a:spLocks noGrp="1"/>
          </p:cNvSpPr>
          <p:nvPr>
            <p:ph type="body" idx="1"/>
          </p:nvPr>
        </p:nvSpPr>
        <p:spPr>
          <a:xfrm>
            <a:off x="472381" y="2743200"/>
            <a:ext cx="2211884" cy="5082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65" name="Google Shape;65;p30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0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0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1"/>
          <p:cNvSpPr txBox="1"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1"/>
          <p:cNvSpPr txBox="1">
            <a:spLocks noGrp="1"/>
          </p:cNvSpPr>
          <p:nvPr>
            <p:ph type="body" idx="1"/>
          </p:nvPr>
        </p:nvSpPr>
        <p:spPr>
          <a:xfrm rot="5400000">
            <a:off x="528108" y="2377546"/>
            <a:ext cx="5801784" cy="591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1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1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1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2"/>
          <p:cNvSpPr txBox="1">
            <a:spLocks noGrp="1"/>
          </p:cNvSpPr>
          <p:nvPr>
            <p:ph type="title"/>
          </p:nvPr>
        </p:nvSpPr>
        <p:spPr>
          <a:xfrm rot="5400000">
            <a:off x="1772577" y="3622015"/>
            <a:ext cx="7749117" cy="1478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2"/>
          <p:cNvSpPr txBox="1">
            <a:spLocks noGrp="1"/>
          </p:cNvSpPr>
          <p:nvPr>
            <p:ph type="body" idx="1"/>
          </p:nvPr>
        </p:nvSpPr>
        <p:spPr>
          <a:xfrm rot="5400000">
            <a:off x="-1227798" y="2186121"/>
            <a:ext cx="7749117" cy="4350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2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2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2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emf"/><Relationship Id="rId7" Type="http://schemas.openxmlformats.org/officeDocument/2006/relationships/image" Target="../media/image15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1.emf"/><Relationship Id="rId7" Type="http://schemas.openxmlformats.org/officeDocument/2006/relationships/image" Target="../media/image16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emf"/><Relationship Id="rId7" Type="http://schemas.openxmlformats.org/officeDocument/2006/relationships/image" Target="../media/image29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emf"/><Relationship Id="rId11" Type="http://schemas.openxmlformats.org/officeDocument/2006/relationships/image" Target="../media/image33.emf"/><Relationship Id="rId5" Type="http://schemas.openxmlformats.org/officeDocument/2006/relationships/image" Target="../media/image27.png"/><Relationship Id="rId10" Type="http://schemas.openxmlformats.org/officeDocument/2006/relationships/image" Target="../media/image32.emf"/><Relationship Id="rId4" Type="http://schemas.openxmlformats.org/officeDocument/2006/relationships/image" Target="../media/image26.emf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18"/>
          <p:cNvSpPr txBox="1"/>
          <p:nvPr/>
        </p:nvSpPr>
        <p:spPr>
          <a:xfrm>
            <a:off x="-1" y="0"/>
            <a:ext cx="4597053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Supplemental Table S1. qPCR Primer Sequences</a:t>
            </a:r>
            <a:endParaRPr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8B92BE1-52D0-00FC-7755-870BDC14C7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775011"/>
              </p:ext>
            </p:extLst>
          </p:nvPr>
        </p:nvGraphicFramePr>
        <p:xfrm>
          <a:off x="398498" y="788115"/>
          <a:ext cx="6061004" cy="331942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939921">
                  <a:extLst>
                    <a:ext uri="{9D8B030D-6E8A-4147-A177-3AD203B41FA5}">
                      <a16:colId xmlns:a16="http://schemas.microsoft.com/office/drawing/2014/main" val="2623366148"/>
                    </a:ext>
                  </a:extLst>
                </a:gridCol>
                <a:gridCol w="2490891">
                  <a:extLst>
                    <a:ext uri="{9D8B030D-6E8A-4147-A177-3AD203B41FA5}">
                      <a16:colId xmlns:a16="http://schemas.microsoft.com/office/drawing/2014/main" val="1812754008"/>
                    </a:ext>
                  </a:extLst>
                </a:gridCol>
                <a:gridCol w="2630192">
                  <a:extLst>
                    <a:ext uri="{9D8B030D-6E8A-4147-A177-3AD203B41FA5}">
                      <a16:colId xmlns:a16="http://schemas.microsoft.com/office/drawing/2014/main" val="1315219359"/>
                    </a:ext>
                  </a:extLst>
                </a:gridCol>
              </a:tblGrid>
              <a:tr h="2421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Gene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Forward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Reverse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854359"/>
                  </a:ext>
                </a:extLst>
              </a:tr>
              <a:tr h="334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HPRT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ATT GGT GGA GAT GAT CTC TCA ACT TT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GCC AGT GTC AAT TAT ATC TTC CAC AA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635532"/>
                  </a:ext>
                </a:extLst>
              </a:tr>
              <a:tr h="16701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GFAT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GCT TTT TCA TCA GCC AGT CA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CCG CGG TCC TTA CAG TAG 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08377"/>
                  </a:ext>
                </a:extLst>
              </a:tr>
              <a:tr h="334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OGT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CAT CGA GAA TAT CAG GCA GGA G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CCT TCG ACA CTG GAA GTG TAT AG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194022"/>
                  </a:ext>
                </a:extLst>
              </a:tr>
              <a:tr h="334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OGA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TTC ACT GAA GGC TAA TGG CTC CCG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ATG TCA CAG GCT CCG ACC AAG 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462188"/>
                  </a:ext>
                </a:extLst>
              </a:tr>
              <a:tr h="334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EMeg32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TGT GCT AAG AGA GGA AGA GTA GAA GA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TGC TTA GCA AAG TAA GGG TTG 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788867"/>
                  </a:ext>
                </a:extLst>
              </a:tr>
              <a:tr h="334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FBPase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AGC CTT CTG AGA AGG ATG CTC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GTC CAG CAT GAA GCA GTT GAC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611281"/>
                  </a:ext>
                </a:extLst>
              </a:tr>
              <a:tr h="334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β-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Actin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GGC ACC CAG CAC AAT GAA G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GCC GAT CCA CAC GGA GTA CT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475533"/>
                  </a:ext>
                </a:extLst>
              </a:tr>
              <a:tr h="16701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GAPDH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GTC AGT GGT GGA CCT GAC CT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TGC TGT AGC CAA ATT CGT TG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251457"/>
                  </a:ext>
                </a:extLst>
              </a:tr>
              <a:tr h="10776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11β-HSD2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GCA GGC CTT CTT CAT CAG TC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ACA CTT GGG GGA TCG TAA TG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323" marR="6832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50815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4" name="Google Shape;444;p19"/>
          <p:cNvGraphicFramePr/>
          <p:nvPr>
            <p:extLst>
              <p:ext uri="{D42A27DB-BD31-4B8C-83A1-F6EECF244321}">
                <p14:modId xmlns:p14="http://schemas.microsoft.com/office/powerpoint/2010/main" val="2290245604"/>
              </p:ext>
            </p:extLst>
          </p:nvPr>
        </p:nvGraphicFramePr>
        <p:xfrm>
          <a:off x="576750" y="788115"/>
          <a:ext cx="5704500" cy="4332525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83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6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1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Primary Antibody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Dilution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Source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Item No.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mTOR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1:1000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lang="en-US" sz="1200" u="none" strike="noStrike" cap="none" dirty="0">
                        <a:sym typeface="Arial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b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1:200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b</a:t>
                      </a:r>
                      <a:endParaRPr lang="en-US" sz="1200" u="none" strike="noStrike" cap="none" baseline="30000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Cell Signaling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2983S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OGT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1:1000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Cell Signaling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24083S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RL2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1:1000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ABCAM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Ab2739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OGA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Sigma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SAB4200267</a:t>
                      </a:r>
                      <a:endParaRPr sz="1200"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SAB4200311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pS6 S240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a,b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1:200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b</a:t>
                      </a:r>
                      <a:endParaRPr lang="en-US" sz="1200" u="none" strike="noStrike" cap="none" baseline="30000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Cell Signaling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5364S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4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Total S6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1:1000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Santa Cruz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Sc-74459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4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 err="1">
                          <a:solidFill>
                            <a:schemeClr val="dk1"/>
                          </a:solidFill>
                          <a:sym typeface="Arial"/>
                        </a:rPr>
                        <a:t>pAKT</a:t>
                      </a: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 S473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1:1000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Cell Signaling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>
                          <a:sym typeface="Arial"/>
                        </a:rPr>
                        <a:t>4060S</a:t>
                      </a:r>
                      <a:endParaRPr sz="1200" u="none" strike="noStrike" cap="none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Total AKT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Cell Signaling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2920S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11β-HSD2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sz="1200" b="0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 err="1">
                          <a:sym typeface="Arial"/>
                        </a:rPr>
                        <a:t>Proteintech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14192-I-AP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421280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Vinculin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1:1000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Cell Signaling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13901S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Vinculin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 err="1">
                          <a:sym typeface="Arial"/>
                        </a:rPr>
                        <a:t>Proteintech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66305-1-Ig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β</a:t>
                      </a: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-actin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1:1000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a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Cell Signaling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3700S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Cytokeratin 7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b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ABCAM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Ab181598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542758"/>
                  </a:ext>
                </a:extLst>
              </a:tr>
              <a:tr h="212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sym typeface="Arial"/>
                        </a:rPr>
                        <a:t>Vimentin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1:500</a:t>
                      </a:r>
                      <a:r>
                        <a:rPr lang="en-US" sz="1200" u="none" strike="noStrike" cap="none" baseline="30000" dirty="0">
                          <a:sym typeface="Arial"/>
                        </a:rPr>
                        <a:t>b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Cell Signaling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ym typeface="Arial"/>
                        </a:rPr>
                        <a:t>5741T</a:t>
                      </a:r>
                      <a:endParaRPr sz="12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86900" marR="869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590064"/>
                  </a:ext>
                </a:extLst>
              </a:tr>
            </a:tbl>
          </a:graphicData>
        </a:graphic>
      </p:graphicFrame>
      <p:sp>
        <p:nvSpPr>
          <p:cNvPr id="445" name="Google Shape;445;p19"/>
          <p:cNvSpPr txBox="1"/>
          <p:nvPr/>
        </p:nvSpPr>
        <p:spPr>
          <a:xfrm>
            <a:off x="0" y="0"/>
            <a:ext cx="6858000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Supplemental Table S2. Primary Antibodies and dilution factors for Western </a:t>
            </a:r>
            <a:r>
              <a:rPr lang="en-US" sz="11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Blotting</a:t>
            </a:r>
            <a:r>
              <a:rPr lang="en-US" sz="1100" baseline="30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n-US" sz="11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Immunohistochemistry</a:t>
            </a:r>
            <a:r>
              <a:rPr lang="en-US" sz="1100" baseline="30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7;p6">
            <a:extLst>
              <a:ext uri="{FF2B5EF4-FFF2-40B4-BE49-F238E27FC236}">
                <a16:creationId xmlns:a16="http://schemas.microsoft.com/office/drawing/2014/main" id="{A1296E5B-6166-156C-1091-C6E232B0C483}"/>
              </a:ext>
            </a:extLst>
          </p:cNvPr>
          <p:cNvSpPr txBox="1"/>
          <p:nvPr/>
        </p:nvSpPr>
        <p:spPr>
          <a:xfrm>
            <a:off x="0" y="0"/>
            <a:ext cx="3725939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Supplemental Figure S1. Additional gene expression</a:t>
            </a:r>
            <a:endParaRPr lang="en-US" sz="1100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B991599-B734-AF32-27AF-C1BCC7A1027F}"/>
              </a:ext>
            </a:extLst>
          </p:cNvPr>
          <p:cNvGrpSpPr/>
          <p:nvPr/>
        </p:nvGrpSpPr>
        <p:grpSpPr>
          <a:xfrm>
            <a:off x="-2934" y="422089"/>
            <a:ext cx="1758457" cy="2525745"/>
            <a:chOff x="-2934" y="422089"/>
            <a:chExt cx="1758457" cy="2525745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FD8211C-B92A-41D9-4B99-196CD6850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1626" y="655351"/>
              <a:ext cx="1583897" cy="2292483"/>
            </a:xfrm>
            <a:prstGeom prst="rect">
              <a:avLst/>
            </a:prstGeom>
          </p:spPr>
        </p:pic>
        <p:sp>
          <p:nvSpPr>
            <p:cNvPr id="11" name="Google Shape;123;p5">
              <a:extLst>
                <a:ext uri="{FF2B5EF4-FFF2-40B4-BE49-F238E27FC236}">
                  <a16:creationId xmlns:a16="http://schemas.microsoft.com/office/drawing/2014/main" id="{0851635D-B889-E76C-2110-65E3F2C177B2}"/>
                </a:ext>
              </a:extLst>
            </p:cNvPr>
            <p:cNvSpPr txBox="1"/>
            <p:nvPr/>
          </p:nvSpPr>
          <p:spPr>
            <a:xfrm>
              <a:off x="-2934" y="422089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A.</a:t>
              </a:r>
              <a:endParaRPr dirty="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1C39EB9-EFA3-10EF-B5C6-207E329A6F58}"/>
              </a:ext>
            </a:extLst>
          </p:cNvPr>
          <p:cNvGrpSpPr/>
          <p:nvPr/>
        </p:nvGrpSpPr>
        <p:grpSpPr>
          <a:xfrm>
            <a:off x="1795840" y="422089"/>
            <a:ext cx="1936449" cy="2533167"/>
            <a:chOff x="1795840" y="422089"/>
            <a:chExt cx="1936449" cy="253316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5643D58-C71D-BEF9-23E9-4AE2B86A2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25790" y="661701"/>
              <a:ext cx="1606499" cy="2293555"/>
            </a:xfrm>
            <a:prstGeom prst="rect">
              <a:avLst/>
            </a:prstGeom>
          </p:spPr>
        </p:pic>
        <p:sp>
          <p:nvSpPr>
            <p:cNvPr id="12" name="Google Shape;123;p5">
              <a:extLst>
                <a:ext uri="{FF2B5EF4-FFF2-40B4-BE49-F238E27FC236}">
                  <a16:creationId xmlns:a16="http://schemas.microsoft.com/office/drawing/2014/main" id="{497D106F-B1DC-33A3-CB81-6854C99D1B15}"/>
                </a:ext>
              </a:extLst>
            </p:cNvPr>
            <p:cNvSpPr txBox="1"/>
            <p:nvPr/>
          </p:nvSpPr>
          <p:spPr>
            <a:xfrm>
              <a:off x="1795840" y="422089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B.</a:t>
              </a:r>
              <a:endParaRPr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23FC5A0-8CF5-66B7-DED4-25FCA9C8E6B8}"/>
              </a:ext>
            </a:extLst>
          </p:cNvPr>
          <p:cNvGrpSpPr/>
          <p:nvPr/>
        </p:nvGrpSpPr>
        <p:grpSpPr>
          <a:xfrm>
            <a:off x="3758883" y="428410"/>
            <a:ext cx="1965693" cy="2508192"/>
            <a:chOff x="3758883" y="428410"/>
            <a:chExt cx="1965693" cy="250819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706D684-E66C-A145-2DE4-E11132790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15486" y="649468"/>
              <a:ext cx="1609090" cy="2287134"/>
            </a:xfrm>
            <a:prstGeom prst="rect">
              <a:avLst/>
            </a:prstGeom>
          </p:spPr>
        </p:pic>
        <p:sp>
          <p:nvSpPr>
            <p:cNvPr id="13" name="Google Shape;123;p5">
              <a:extLst>
                <a:ext uri="{FF2B5EF4-FFF2-40B4-BE49-F238E27FC236}">
                  <a16:creationId xmlns:a16="http://schemas.microsoft.com/office/drawing/2014/main" id="{98322F31-A1FF-415E-1DF3-4E483C0434DF}"/>
                </a:ext>
              </a:extLst>
            </p:cNvPr>
            <p:cNvSpPr txBox="1"/>
            <p:nvPr/>
          </p:nvSpPr>
          <p:spPr>
            <a:xfrm>
              <a:off x="3758883" y="428410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C.</a:t>
              </a:r>
              <a:endParaRPr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097C74D-D8C5-7A9A-63DD-030152DF18C2}"/>
              </a:ext>
            </a:extLst>
          </p:cNvPr>
          <p:cNvGrpSpPr/>
          <p:nvPr/>
        </p:nvGrpSpPr>
        <p:grpSpPr>
          <a:xfrm>
            <a:off x="-2934" y="3023049"/>
            <a:ext cx="2167493" cy="2780258"/>
            <a:chOff x="-2934" y="3064656"/>
            <a:chExt cx="2167493" cy="2780258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4C8CE9E-E116-C846-4614-CEAD6FB37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3339" y="3318909"/>
              <a:ext cx="1991220" cy="2526005"/>
            </a:xfrm>
            <a:prstGeom prst="rect">
              <a:avLst/>
            </a:prstGeom>
          </p:spPr>
        </p:pic>
        <p:sp>
          <p:nvSpPr>
            <p:cNvPr id="14" name="Google Shape;123;p5">
              <a:extLst>
                <a:ext uri="{FF2B5EF4-FFF2-40B4-BE49-F238E27FC236}">
                  <a16:creationId xmlns:a16="http://schemas.microsoft.com/office/drawing/2014/main" id="{093EC142-581B-1824-A5C8-69F03C0E9840}"/>
                </a:ext>
              </a:extLst>
            </p:cNvPr>
            <p:cNvSpPr txBox="1"/>
            <p:nvPr/>
          </p:nvSpPr>
          <p:spPr>
            <a:xfrm>
              <a:off x="-2934" y="3064656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D.</a:t>
              </a:r>
              <a:endParaRPr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FA613F3-C359-9A6D-71E8-51E5E1E9B62D}"/>
              </a:ext>
            </a:extLst>
          </p:cNvPr>
          <p:cNvGrpSpPr/>
          <p:nvPr/>
        </p:nvGrpSpPr>
        <p:grpSpPr>
          <a:xfrm>
            <a:off x="1795840" y="3023049"/>
            <a:ext cx="2351112" cy="2770478"/>
            <a:chOff x="1795840" y="3064656"/>
            <a:chExt cx="2351112" cy="2770478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EA16EAA-6315-9091-CD2C-C93AE4A06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51666" y="3324582"/>
              <a:ext cx="1995286" cy="2510552"/>
            </a:xfrm>
            <a:prstGeom prst="rect">
              <a:avLst/>
            </a:prstGeom>
          </p:spPr>
        </p:pic>
        <p:sp>
          <p:nvSpPr>
            <p:cNvPr id="15" name="Google Shape;123;p5">
              <a:extLst>
                <a:ext uri="{FF2B5EF4-FFF2-40B4-BE49-F238E27FC236}">
                  <a16:creationId xmlns:a16="http://schemas.microsoft.com/office/drawing/2014/main" id="{05FCB88A-5F12-359C-02A9-1F957385E20F}"/>
                </a:ext>
              </a:extLst>
            </p:cNvPr>
            <p:cNvSpPr txBox="1"/>
            <p:nvPr/>
          </p:nvSpPr>
          <p:spPr>
            <a:xfrm>
              <a:off x="1795840" y="3064656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E.</a:t>
              </a:r>
              <a:endParaRPr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B6B057E-83C4-A664-9CF0-005139453324}"/>
              </a:ext>
            </a:extLst>
          </p:cNvPr>
          <p:cNvGrpSpPr/>
          <p:nvPr/>
        </p:nvGrpSpPr>
        <p:grpSpPr>
          <a:xfrm>
            <a:off x="3758883" y="3029370"/>
            <a:ext cx="2288256" cy="2764156"/>
            <a:chOff x="3758883" y="3070977"/>
            <a:chExt cx="2288256" cy="2764156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56FF0E5-AD1B-86CB-6926-38EA2180F6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09169" y="3324581"/>
              <a:ext cx="1937970" cy="2510552"/>
            </a:xfrm>
            <a:prstGeom prst="rect">
              <a:avLst/>
            </a:prstGeom>
          </p:spPr>
        </p:pic>
        <p:sp>
          <p:nvSpPr>
            <p:cNvPr id="16" name="Google Shape;123;p5">
              <a:extLst>
                <a:ext uri="{FF2B5EF4-FFF2-40B4-BE49-F238E27FC236}">
                  <a16:creationId xmlns:a16="http://schemas.microsoft.com/office/drawing/2014/main" id="{8D9CB0EB-8A41-4C61-C800-DAA5C890382F}"/>
                </a:ext>
              </a:extLst>
            </p:cNvPr>
            <p:cNvSpPr txBox="1"/>
            <p:nvPr/>
          </p:nvSpPr>
          <p:spPr>
            <a:xfrm>
              <a:off x="3758883" y="3070977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F.</a:t>
              </a:r>
              <a:endParaRPr dirty="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ED1806C-297E-1B3C-CCC7-931EBB3D4806}"/>
              </a:ext>
            </a:extLst>
          </p:cNvPr>
          <p:cNvGrpSpPr/>
          <p:nvPr/>
        </p:nvGrpSpPr>
        <p:grpSpPr>
          <a:xfrm>
            <a:off x="0" y="5892790"/>
            <a:ext cx="2151666" cy="3107755"/>
            <a:chOff x="0" y="6078991"/>
            <a:chExt cx="2151666" cy="3107755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1EB48E87-5325-3681-1CEC-6FBAE69AA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8221" y="6330585"/>
              <a:ext cx="1983445" cy="2856161"/>
            </a:xfrm>
            <a:prstGeom prst="rect">
              <a:avLst/>
            </a:prstGeom>
          </p:spPr>
        </p:pic>
        <p:sp>
          <p:nvSpPr>
            <p:cNvPr id="20" name="Google Shape;123;p5">
              <a:extLst>
                <a:ext uri="{FF2B5EF4-FFF2-40B4-BE49-F238E27FC236}">
                  <a16:creationId xmlns:a16="http://schemas.microsoft.com/office/drawing/2014/main" id="{A8AD1684-17B3-DE7A-B5A1-2485844CC411}"/>
                </a:ext>
              </a:extLst>
            </p:cNvPr>
            <p:cNvSpPr txBox="1"/>
            <p:nvPr/>
          </p:nvSpPr>
          <p:spPr>
            <a:xfrm>
              <a:off x="0" y="6078991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G.</a:t>
              </a:r>
              <a:endParaRPr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1A7D297-93EB-7C94-AB54-EF2C981EC281}"/>
              </a:ext>
            </a:extLst>
          </p:cNvPr>
          <p:cNvGrpSpPr/>
          <p:nvPr/>
        </p:nvGrpSpPr>
        <p:grpSpPr>
          <a:xfrm>
            <a:off x="1795840" y="5892790"/>
            <a:ext cx="2233925" cy="3103385"/>
            <a:chOff x="1795840" y="6078991"/>
            <a:chExt cx="2233925" cy="3103385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01F2F746-3236-ECB1-C873-DDCB50FC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24307" y="6362299"/>
              <a:ext cx="1905458" cy="2820077"/>
            </a:xfrm>
            <a:prstGeom prst="rect">
              <a:avLst/>
            </a:prstGeom>
          </p:spPr>
        </p:pic>
        <p:sp>
          <p:nvSpPr>
            <p:cNvPr id="21" name="Google Shape;123;p5">
              <a:extLst>
                <a:ext uri="{FF2B5EF4-FFF2-40B4-BE49-F238E27FC236}">
                  <a16:creationId xmlns:a16="http://schemas.microsoft.com/office/drawing/2014/main" id="{21201DF8-54FA-2505-187B-97B18733DD3A}"/>
                </a:ext>
              </a:extLst>
            </p:cNvPr>
            <p:cNvSpPr txBox="1"/>
            <p:nvPr/>
          </p:nvSpPr>
          <p:spPr>
            <a:xfrm>
              <a:off x="1795840" y="6078991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H.</a:t>
              </a:r>
              <a:endParaRPr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92EC05F-AF7B-A0F6-FB79-88BBEA973134}"/>
              </a:ext>
            </a:extLst>
          </p:cNvPr>
          <p:cNvGrpSpPr/>
          <p:nvPr/>
        </p:nvGrpSpPr>
        <p:grpSpPr>
          <a:xfrm>
            <a:off x="3754821" y="5892789"/>
            <a:ext cx="2271552" cy="3092796"/>
            <a:chOff x="3754821" y="6078990"/>
            <a:chExt cx="2271552" cy="3092796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4B16AC2A-57D9-6039-5AF2-E6DE625DE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112316" y="6349919"/>
              <a:ext cx="1914057" cy="2821867"/>
            </a:xfrm>
            <a:prstGeom prst="rect">
              <a:avLst/>
            </a:prstGeom>
          </p:spPr>
        </p:pic>
        <p:sp>
          <p:nvSpPr>
            <p:cNvPr id="22" name="Google Shape;123;p5">
              <a:extLst>
                <a:ext uri="{FF2B5EF4-FFF2-40B4-BE49-F238E27FC236}">
                  <a16:creationId xmlns:a16="http://schemas.microsoft.com/office/drawing/2014/main" id="{1DBBD617-508D-A848-A525-A0BBF2D98D19}"/>
                </a:ext>
              </a:extLst>
            </p:cNvPr>
            <p:cNvSpPr txBox="1"/>
            <p:nvPr/>
          </p:nvSpPr>
          <p:spPr>
            <a:xfrm>
              <a:off x="3754821" y="6078990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I.</a:t>
              </a:r>
              <a:endParaRPr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764E985-322A-2BED-23AE-06EC147625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377"/>
          <a:stretch/>
        </p:blipFill>
        <p:spPr>
          <a:xfrm>
            <a:off x="1929462" y="7480411"/>
            <a:ext cx="1437397" cy="156579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AFFC3F9-A837-33BA-E828-96FB1EA954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381"/>
          <a:stretch/>
        </p:blipFill>
        <p:spPr>
          <a:xfrm>
            <a:off x="519724" y="7472247"/>
            <a:ext cx="1501931" cy="157396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30FAB18-4AF8-2FF9-2ABB-1A7390F0E1FE}"/>
              </a:ext>
            </a:extLst>
          </p:cNvPr>
          <p:cNvGrpSpPr/>
          <p:nvPr/>
        </p:nvGrpSpPr>
        <p:grpSpPr>
          <a:xfrm>
            <a:off x="0" y="749288"/>
            <a:ext cx="6269300" cy="2122819"/>
            <a:chOff x="0" y="749288"/>
            <a:chExt cx="6269300" cy="212281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E1619BA-E2BE-5F54-6028-7A5109EB5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8856" y="755538"/>
              <a:ext cx="2822092" cy="211656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B16835F-384F-3330-3AEB-17AB65EAA40A}"/>
                </a:ext>
              </a:extLst>
            </p:cNvPr>
            <p:cNvGrpSpPr/>
            <p:nvPr/>
          </p:nvGrpSpPr>
          <p:grpSpPr>
            <a:xfrm>
              <a:off x="0" y="749288"/>
              <a:ext cx="6269300" cy="2116049"/>
              <a:chOff x="0" y="749288"/>
              <a:chExt cx="6269300" cy="2116049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BAE2CB6D-00D2-564F-C141-C38B183A8B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47901" y="749288"/>
                <a:ext cx="2821399" cy="211604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C68D2C7E-17CA-BB0A-52EE-ADDFA31162E1}"/>
                  </a:ext>
                </a:extLst>
              </p:cNvPr>
              <p:cNvGrpSpPr/>
              <p:nvPr/>
            </p:nvGrpSpPr>
            <p:grpSpPr>
              <a:xfrm>
                <a:off x="0" y="751083"/>
                <a:ext cx="526323" cy="1531917"/>
                <a:chOff x="-18901" y="479451"/>
                <a:chExt cx="526323" cy="1531917"/>
              </a:xfrm>
            </p:grpSpPr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8D184C81-D754-80A7-4A40-047456612452}"/>
                    </a:ext>
                  </a:extLst>
                </p:cNvPr>
                <p:cNvSpPr txBox="1"/>
                <p:nvPr/>
              </p:nvSpPr>
              <p:spPr>
                <a:xfrm rot="16200000">
                  <a:off x="-175457" y="1328488"/>
                  <a:ext cx="108876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Cytokeratin 7</a:t>
                  </a:r>
                </a:p>
              </p:txBody>
            </p:sp>
            <p:sp>
              <p:nvSpPr>
                <p:cNvPr id="27" name="Google Shape;123;p5">
                  <a:extLst>
                    <a:ext uri="{FF2B5EF4-FFF2-40B4-BE49-F238E27FC236}">
                      <a16:creationId xmlns:a16="http://schemas.microsoft.com/office/drawing/2014/main" id="{39D99D07-B43D-0CD9-9381-1637AB1A8530}"/>
                    </a:ext>
                  </a:extLst>
                </p:cNvPr>
                <p:cNvSpPr txBox="1"/>
                <p:nvPr/>
              </p:nvSpPr>
              <p:spPr>
                <a:xfrm>
                  <a:off x="-18901" y="479451"/>
                  <a:ext cx="357455" cy="2769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 dirty="0">
                      <a:solidFill>
                        <a:schemeClr val="dk1"/>
                      </a:solidFill>
                    </a:rPr>
                    <a:t>A.</a:t>
                  </a:r>
                  <a:endParaRPr dirty="0"/>
                </a:p>
              </p:txBody>
            </p:sp>
          </p:grpSp>
        </p:grpSp>
      </p:grpSp>
      <p:sp>
        <p:nvSpPr>
          <p:cNvPr id="2" name="Google Shape;450;p20">
            <a:extLst>
              <a:ext uri="{FF2B5EF4-FFF2-40B4-BE49-F238E27FC236}">
                <a16:creationId xmlns:a16="http://schemas.microsoft.com/office/drawing/2014/main" id="{A0C88A8B-208C-A304-023F-BEB425965CD6}"/>
              </a:ext>
            </a:extLst>
          </p:cNvPr>
          <p:cNvSpPr txBox="1"/>
          <p:nvPr/>
        </p:nvSpPr>
        <p:spPr>
          <a:xfrm>
            <a:off x="-1" y="0"/>
            <a:ext cx="5098093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Supplemental Figure S2. </a:t>
            </a:r>
            <a:r>
              <a:rPr lang="en-US" sz="1100" dirty="0">
                <a:solidFill>
                  <a:schemeClr val="dk1"/>
                </a:solidFill>
              </a:rPr>
              <a:t>Female AGA vs FGR mTOR, pS6 IHC staining</a:t>
            </a: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A72BC-0F3F-77E4-CADC-E5139DDD73D9}"/>
              </a:ext>
            </a:extLst>
          </p:cNvPr>
          <p:cNvSpPr txBox="1"/>
          <p:nvPr/>
        </p:nvSpPr>
        <p:spPr>
          <a:xfrm>
            <a:off x="1588291" y="477616"/>
            <a:ext cx="7047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F_AGA</a:t>
            </a:r>
            <a:endParaRPr lang="en-US" sz="12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8051EA-50DD-1432-7B58-30B159E5773C}"/>
              </a:ext>
            </a:extLst>
          </p:cNvPr>
          <p:cNvSpPr txBox="1"/>
          <p:nvPr/>
        </p:nvSpPr>
        <p:spPr>
          <a:xfrm>
            <a:off x="4506237" y="477616"/>
            <a:ext cx="7047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F_FGR</a:t>
            </a:r>
            <a:endParaRPr lang="en-US" sz="12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053B87B-52BB-98F4-E2C6-B12053E46E2A}"/>
              </a:ext>
            </a:extLst>
          </p:cNvPr>
          <p:cNvGrpSpPr/>
          <p:nvPr/>
        </p:nvGrpSpPr>
        <p:grpSpPr>
          <a:xfrm>
            <a:off x="0" y="2969492"/>
            <a:ext cx="6269299" cy="2116049"/>
            <a:chOff x="0" y="2969492"/>
            <a:chExt cx="6269299" cy="2116049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A7CAABB-E60C-8D46-22C5-9F6912A37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47901" y="2969492"/>
              <a:ext cx="2821398" cy="21160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E196DDE-B694-78D8-AF03-7A6471C03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8856" y="2969492"/>
              <a:ext cx="2821399" cy="21160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C94FBC0-A00A-E5CE-0F1B-2B7D3120156E}"/>
                </a:ext>
              </a:extLst>
            </p:cNvPr>
            <p:cNvGrpSpPr/>
            <p:nvPr/>
          </p:nvGrpSpPr>
          <p:grpSpPr>
            <a:xfrm>
              <a:off x="0" y="2969492"/>
              <a:ext cx="526324" cy="1377182"/>
              <a:chOff x="0" y="2969492"/>
              <a:chExt cx="526324" cy="1377182"/>
            </a:xfrm>
          </p:grpSpPr>
          <p:sp>
            <p:nvSpPr>
              <p:cNvPr id="17" name="Google Shape;146;p5">
                <a:extLst>
                  <a:ext uri="{FF2B5EF4-FFF2-40B4-BE49-F238E27FC236}">
                    <a16:creationId xmlns:a16="http://schemas.microsoft.com/office/drawing/2014/main" id="{485C9096-C86D-D85D-2A0A-9016846D32FF}"/>
                  </a:ext>
                </a:extLst>
              </p:cNvPr>
              <p:cNvSpPr txBox="1"/>
              <p:nvPr/>
            </p:nvSpPr>
            <p:spPr>
              <a:xfrm>
                <a:off x="0" y="2969492"/>
                <a:ext cx="33855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B.</a:t>
                </a:r>
                <a:endParaRPr dirty="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81E5434-F647-9065-6F39-BC5E62E6920C}"/>
                  </a:ext>
                </a:extLst>
              </p:cNvPr>
              <p:cNvSpPr txBox="1"/>
              <p:nvPr/>
            </p:nvSpPr>
            <p:spPr>
              <a:xfrm rot="16200000">
                <a:off x="68667" y="3889016"/>
                <a:ext cx="63831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mTOR</a:t>
                </a: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E343705-98D4-DD92-F1EB-89F82BB0D2B1}"/>
              </a:ext>
            </a:extLst>
          </p:cNvPr>
          <p:cNvGrpSpPr/>
          <p:nvPr/>
        </p:nvGrpSpPr>
        <p:grpSpPr>
          <a:xfrm>
            <a:off x="0" y="5189696"/>
            <a:ext cx="6269299" cy="2116050"/>
            <a:chOff x="0" y="5189696"/>
            <a:chExt cx="6269299" cy="2116050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8FF2ACF6-AF5E-B7C3-BAF6-2C344A9F7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48855" y="5189696"/>
              <a:ext cx="2821399" cy="21160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E722B9B-913F-34E5-057C-B4AFBBB85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47899" y="5189696"/>
              <a:ext cx="2821400" cy="21160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F50D385-5A7C-211B-7D36-F9CE8FDDAC91}"/>
                </a:ext>
              </a:extLst>
            </p:cNvPr>
            <p:cNvGrpSpPr/>
            <p:nvPr/>
          </p:nvGrpSpPr>
          <p:grpSpPr>
            <a:xfrm>
              <a:off x="0" y="5191633"/>
              <a:ext cx="526325" cy="1486988"/>
              <a:chOff x="0" y="5191633"/>
              <a:chExt cx="526325" cy="1486988"/>
            </a:xfrm>
          </p:grpSpPr>
          <p:sp>
            <p:nvSpPr>
              <p:cNvPr id="19" name="Google Shape;146;p5">
                <a:extLst>
                  <a:ext uri="{FF2B5EF4-FFF2-40B4-BE49-F238E27FC236}">
                    <a16:creationId xmlns:a16="http://schemas.microsoft.com/office/drawing/2014/main" id="{0875000B-62CE-EBEC-D786-64A175876A9B}"/>
                  </a:ext>
                </a:extLst>
              </p:cNvPr>
              <p:cNvSpPr txBox="1"/>
              <p:nvPr/>
            </p:nvSpPr>
            <p:spPr>
              <a:xfrm>
                <a:off x="0" y="5191633"/>
                <a:ext cx="33855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chemeClr val="dk1"/>
                    </a:solidFill>
                  </a:rPr>
                  <a:t>C</a:t>
                </a:r>
                <a:r>
                  <a:rPr lang="en-US" sz="12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.</a:t>
                </a:r>
                <a:endParaRPr dirty="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C3908FE-23BB-EA3D-E419-C43916F0D86A}"/>
                  </a:ext>
                </a:extLst>
              </p:cNvPr>
              <p:cNvSpPr txBox="1"/>
              <p:nvPr/>
            </p:nvSpPr>
            <p:spPr>
              <a:xfrm rot="16200000">
                <a:off x="-41138" y="6111158"/>
                <a:ext cx="85792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pS6 S240</a:t>
                </a:r>
              </a:p>
            </p:txBody>
          </p:sp>
        </p:grp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DA5E5778-F4B6-E457-E944-11B0199667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7901" y="2969492"/>
            <a:ext cx="2821398" cy="211604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5EA71C6-55E5-BE65-AE60-2F98487810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8855" y="4416551"/>
            <a:ext cx="891985" cy="6689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1" name="Google Shape;146;p5">
            <a:extLst>
              <a:ext uri="{FF2B5EF4-FFF2-40B4-BE49-F238E27FC236}">
                <a16:creationId xmlns:a16="http://schemas.microsoft.com/office/drawing/2014/main" id="{A5FDCB4A-0DF5-8F71-4449-BB0109AE61E3}"/>
              </a:ext>
            </a:extLst>
          </p:cNvPr>
          <p:cNvSpPr txBox="1"/>
          <p:nvPr/>
        </p:nvSpPr>
        <p:spPr>
          <a:xfrm>
            <a:off x="-4425" y="7349318"/>
            <a:ext cx="33855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1"/>
                </a:solidFill>
              </a:rPr>
              <a:t>D</a:t>
            </a: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0E2ED721-3E53-3BB8-355E-34F51960A1C5}"/>
              </a:ext>
            </a:extLst>
          </p:cNvPr>
          <p:cNvSpPr/>
          <p:nvPr/>
        </p:nvSpPr>
        <p:spPr>
          <a:xfrm rot="7200000">
            <a:off x="1834667" y="1606516"/>
            <a:ext cx="103591" cy="154942"/>
          </a:xfrm>
          <a:prstGeom prst="downArrow">
            <a:avLst>
              <a:gd name="adj1" fmla="val 50000"/>
              <a:gd name="adj2" fmla="val 10797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id="{D2B4E74B-6DB3-CD57-45B1-9D2D5224812A}"/>
              </a:ext>
            </a:extLst>
          </p:cNvPr>
          <p:cNvSpPr/>
          <p:nvPr/>
        </p:nvSpPr>
        <p:spPr>
          <a:xfrm rot="5400000">
            <a:off x="3048750" y="2337812"/>
            <a:ext cx="103591" cy="154942"/>
          </a:xfrm>
          <a:prstGeom prst="downArrow">
            <a:avLst>
              <a:gd name="adj1" fmla="val 50000"/>
              <a:gd name="adj2" fmla="val 10797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id="{28E14812-0BE9-1E09-B479-6AA94457F489}"/>
              </a:ext>
            </a:extLst>
          </p:cNvPr>
          <p:cNvSpPr/>
          <p:nvPr/>
        </p:nvSpPr>
        <p:spPr>
          <a:xfrm rot="14262979">
            <a:off x="4691074" y="2009768"/>
            <a:ext cx="103591" cy="154942"/>
          </a:xfrm>
          <a:prstGeom prst="downArrow">
            <a:avLst>
              <a:gd name="adj1" fmla="val 50000"/>
              <a:gd name="adj2" fmla="val 10797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id="{13356857-BA07-13F9-0CC9-E7D4B03EB68D}"/>
              </a:ext>
            </a:extLst>
          </p:cNvPr>
          <p:cNvSpPr/>
          <p:nvPr/>
        </p:nvSpPr>
        <p:spPr>
          <a:xfrm rot="2700000">
            <a:off x="5958993" y="834316"/>
            <a:ext cx="103591" cy="154942"/>
          </a:xfrm>
          <a:prstGeom prst="downArrow">
            <a:avLst>
              <a:gd name="adj1" fmla="val 50000"/>
              <a:gd name="adj2" fmla="val 10797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021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6A1B9A1-E0F5-40D2-11BE-27FBD472C2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95"/>
          <a:stretch/>
        </p:blipFill>
        <p:spPr>
          <a:xfrm>
            <a:off x="1940719" y="5283977"/>
            <a:ext cx="1816957" cy="16152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4F712AF-7E4A-FD22-2535-F3CD2477B2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13" r="22948"/>
          <a:stretch/>
        </p:blipFill>
        <p:spPr>
          <a:xfrm>
            <a:off x="547652" y="5288442"/>
            <a:ext cx="1476020" cy="160258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E0B5422-ADE9-C3ED-4E81-80D3F68B1423}"/>
              </a:ext>
            </a:extLst>
          </p:cNvPr>
          <p:cNvGrpSpPr/>
          <p:nvPr/>
        </p:nvGrpSpPr>
        <p:grpSpPr>
          <a:xfrm>
            <a:off x="0" y="748926"/>
            <a:ext cx="6269299" cy="2116049"/>
            <a:chOff x="0" y="748926"/>
            <a:chExt cx="6269299" cy="211604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A625819-A5DE-6A62-4448-35224F4D4B48}"/>
                </a:ext>
              </a:extLst>
            </p:cNvPr>
            <p:cNvGrpSpPr/>
            <p:nvPr/>
          </p:nvGrpSpPr>
          <p:grpSpPr>
            <a:xfrm>
              <a:off x="548855" y="748926"/>
              <a:ext cx="5720444" cy="2116049"/>
              <a:chOff x="548855" y="748926"/>
              <a:chExt cx="5720444" cy="211604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5D48F600-F8C0-DDEF-54FD-34A794F41F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47901" y="748926"/>
                <a:ext cx="2821398" cy="211604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980580E4-3168-09A5-1EB9-2FDC407EDC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8855" y="748926"/>
                <a:ext cx="2821399" cy="211604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68D2C7E-17CA-BB0A-52EE-ADDFA31162E1}"/>
                </a:ext>
              </a:extLst>
            </p:cNvPr>
            <p:cNvGrpSpPr/>
            <p:nvPr/>
          </p:nvGrpSpPr>
          <p:grpSpPr>
            <a:xfrm>
              <a:off x="0" y="751083"/>
              <a:ext cx="526324" cy="1306695"/>
              <a:chOff x="-18901" y="479451"/>
              <a:chExt cx="526324" cy="1306695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184C81-D754-80A7-4A40-047456612452}"/>
                  </a:ext>
                </a:extLst>
              </p:cNvPr>
              <p:cNvSpPr txBox="1"/>
              <p:nvPr/>
            </p:nvSpPr>
            <p:spPr>
              <a:xfrm rot="16200000">
                <a:off x="49766" y="1328488"/>
                <a:ext cx="63831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mTOR</a:t>
                </a:r>
              </a:p>
            </p:txBody>
          </p:sp>
          <p:sp>
            <p:nvSpPr>
              <p:cNvPr id="27" name="Google Shape;123;p5">
                <a:extLst>
                  <a:ext uri="{FF2B5EF4-FFF2-40B4-BE49-F238E27FC236}">
                    <a16:creationId xmlns:a16="http://schemas.microsoft.com/office/drawing/2014/main" id="{39D99D07-B43D-0CD9-9381-1637AB1A8530}"/>
                  </a:ext>
                </a:extLst>
              </p:cNvPr>
              <p:cNvSpPr txBox="1"/>
              <p:nvPr/>
            </p:nvSpPr>
            <p:spPr>
              <a:xfrm>
                <a:off x="-18901" y="479451"/>
                <a:ext cx="357455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chemeClr val="dk1"/>
                    </a:solidFill>
                  </a:rPr>
                  <a:t>A.</a:t>
                </a:r>
                <a:endParaRPr dirty="0"/>
              </a:p>
            </p:txBody>
          </p:sp>
        </p:grpSp>
      </p:grpSp>
      <p:sp>
        <p:nvSpPr>
          <p:cNvPr id="2" name="Google Shape;450;p20">
            <a:extLst>
              <a:ext uri="{FF2B5EF4-FFF2-40B4-BE49-F238E27FC236}">
                <a16:creationId xmlns:a16="http://schemas.microsoft.com/office/drawing/2014/main" id="{A0C88A8B-208C-A304-023F-BEB425965CD6}"/>
              </a:ext>
            </a:extLst>
          </p:cNvPr>
          <p:cNvSpPr txBox="1"/>
          <p:nvPr/>
        </p:nvSpPr>
        <p:spPr>
          <a:xfrm>
            <a:off x="-1" y="0"/>
            <a:ext cx="5148197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Supplemental Figure S3. </a:t>
            </a:r>
            <a:r>
              <a:rPr lang="en-US" sz="1100" dirty="0">
                <a:solidFill>
                  <a:schemeClr val="dk1"/>
                </a:solidFill>
              </a:rPr>
              <a:t>Female AGA vs FGR mTOR, pS6 IHC staining</a:t>
            </a: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A72BC-0F3F-77E4-CADC-E5139DDD73D9}"/>
              </a:ext>
            </a:extLst>
          </p:cNvPr>
          <p:cNvSpPr txBox="1"/>
          <p:nvPr/>
        </p:nvSpPr>
        <p:spPr>
          <a:xfrm>
            <a:off x="1588291" y="477616"/>
            <a:ext cx="7047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F_AGA</a:t>
            </a:r>
            <a:endParaRPr lang="en-US" sz="12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8051EA-50DD-1432-7B58-30B159E5773C}"/>
              </a:ext>
            </a:extLst>
          </p:cNvPr>
          <p:cNvSpPr txBox="1"/>
          <p:nvPr/>
        </p:nvSpPr>
        <p:spPr>
          <a:xfrm>
            <a:off x="4476864" y="477712"/>
            <a:ext cx="7634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M_AGA</a:t>
            </a:r>
            <a:endParaRPr lang="en-US" sz="12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9DD3E74-DAE0-DF0A-BF9B-3AA3C07CE3A8}"/>
              </a:ext>
            </a:extLst>
          </p:cNvPr>
          <p:cNvGrpSpPr/>
          <p:nvPr/>
        </p:nvGrpSpPr>
        <p:grpSpPr>
          <a:xfrm>
            <a:off x="0" y="2964982"/>
            <a:ext cx="6264253" cy="2116049"/>
            <a:chOff x="0" y="2964982"/>
            <a:chExt cx="6264253" cy="211604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B002061-F8FA-5F62-5B9E-3424892FB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47901" y="2964982"/>
              <a:ext cx="2816352" cy="211226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13BA60E-E22E-20AF-F8A3-5E982C341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8855" y="2964982"/>
              <a:ext cx="2821399" cy="21160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C94FBC0-A00A-E5CE-0F1B-2B7D3120156E}"/>
                </a:ext>
              </a:extLst>
            </p:cNvPr>
            <p:cNvGrpSpPr/>
            <p:nvPr/>
          </p:nvGrpSpPr>
          <p:grpSpPr>
            <a:xfrm>
              <a:off x="0" y="2969492"/>
              <a:ext cx="526326" cy="1484370"/>
              <a:chOff x="0" y="2969492"/>
              <a:chExt cx="526326" cy="1484370"/>
            </a:xfrm>
          </p:grpSpPr>
          <p:sp>
            <p:nvSpPr>
              <p:cNvPr id="17" name="Google Shape;146;p5">
                <a:extLst>
                  <a:ext uri="{FF2B5EF4-FFF2-40B4-BE49-F238E27FC236}">
                    <a16:creationId xmlns:a16="http://schemas.microsoft.com/office/drawing/2014/main" id="{485C9096-C86D-D85D-2A0A-9016846D32FF}"/>
                  </a:ext>
                </a:extLst>
              </p:cNvPr>
              <p:cNvSpPr txBox="1"/>
              <p:nvPr/>
            </p:nvSpPr>
            <p:spPr>
              <a:xfrm>
                <a:off x="0" y="2969492"/>
                <a:ext cx="33855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B.</a:t>
                </a:r>
                <a:endParaRPr dirty="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81E5434-F647-9065-6F39-BC5E62E6920C}"/>
                  </a:ext>
                </a:extLst>
              </p:cNvPr>
              <p:cNvSpPr txBox="1"/>
              <p:nvPr/>
            </p:nvSpPr>
            <p:spPr>
              <a:xfrm rot="16200000">
                <a:off x="-41137" y="3886399"/>
                <a:ext cx="85792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pS6 S240</a:t>
                </a:r>
              </a:p>
            </p:txBody>
          </p:sp>
        </p:grpSp>
      </p:grpSp>
      <p:sp>
        <p:nvSpPr>
          <p:cNvPr id="20" name="Google Shape;146;p5">
            <a:extLst>
              <a:ext uri="{FF2B5EF4-FFF2-40B4-BE49-F238E27FC236}">
                <a16:creationId xmlns:a16="http://schemas.microsoft.com/office/drawing/2014/main" id="{B69FCD9A-0120-0BE0-C00B-875F7E2FD785}"/>
              </a:ext>
            </a:extLst>
          </p:cNvPr>
          <p:cNvSpPr txBox="1"/>
          <p:nvPr/>
        </p:nvSpPr>
        <p:spPr>
          <a:xfrm>
            <a:off x="-4424" y="5187941"/>
            <a:ext cx="33855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C.</a:t>
            </a:r>
            <a:endParaRPr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6D1DD37-33DA-EC80-6821-1699EDFC14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7652" y="2192287"/>
            <a:ext cx="891985" cy="66898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03817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>
            <a:extLst>
              <a:ext uri="{FF2B5EF4-FFF2-40B4-BE49-F238E27FC236}">
                <a16:creationId xmlns:a16="http://schemas.microsoft.com/office/drawing/2014/main" id="{39720AE1-9A9C-6BE5-36FF-42528ABC9E7D}"/>
              </a:ext>
            </a:extLst>
          </p:cNvPr>
          <p:cNvGrpSpPr/>
          <p:nvPr/>
        </p:nvGrpSpPr>
        <p:grpSpPr>
          <a:xfrm>
            <a:off x="4151542" y="265156"/>
            <a:ext cx="1841664" cy="2636963"/>
            <a:chOff x="4117836" y="749532"/>
            <a:chExt cx="1787745" cy="2559759"/>
          </a:xfrm>
        </p:grpSpPr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B14EAA7A-B0BF-F866-19B9-7BDF5DE994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25837"/>
            <a:stretch/>
          </p:blipFill>
          <p:spPr>
            <a:xfrm>
              <a:off x="4438687" y="749533"/>
              <a:ext cx="1466894" cy="2559758"/>
            </a:xfrm>
            <a:prstGeom prst="rect">
              <a:avLst/>
            </a:prstGeom>
          </p:spPr>
        </p:pic>
        <p:sp>
          <p:nvSpPr>
            <p:cNvPr id="133" name="Google Shape;123;p5">
              <a:extLst>
                <a:ext uri="{FF2B5EF4-FFF2-40B4-BE49-F238E27FC236}">
                  <a16:creationId xmlns:a16="http://schemas.microsoft.com/office/drawing/2014/main" id="{B75AA8AE-262D-2A6F-1690-2803875F4467}"/>
                </a:ext>
              </a:extLst>
            </p:cNvPr>
            <p:cNvSpPr txBox="1"/>
            <p:nvPr/>
          </p:nvSpPr>
          <p:spPr>
            <a:xfrm>
              <a:off x="4117836" y="749532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C.</a:t>
              </a:r>
              <a:endParaRPr dirty="0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A3B416B-BADE-31EE-75FF-0DAC32E9B716}"/>
              </a:ext>
            </a:extLst>
          </p:cNvPr>
          <p:cNvGrpSpPr/>
          <p:nvPr/>
        </p:nvGrpSpPr>
        <p:grpSpPr>
          <a:xfrm>
            <a:off x="2025748" y="267823"/>
            <a:ext cx="2064298" cy="2407159"/>
            <a:chOff x="2021555" y="749532"/>
            <a:chExt cx="2003860" cy="2336683"/>
          </a:xfrm>
        </p:grpSpPr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3F6E3A13-7CFB-BB38-80EC-18356397B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6243" y="869708"/>
              <a:ext cx="1679172" cy="2216507"/>
            </a:xfrm>
            <a:prstGeom prst="rect">
              <a:avLst/>
            </a:prstGeom>
          </p:spPr>
        </p:pic>
        <p:sp>
          <p:nvSpPr>
            <p:cNvPr id="130" name="Google Shape;123;p5">
              <a:extLst>
                <a:ext uri="{FF2B5EF4-FFF2-40B4-BE49-F238E27FC236}">
                  <a16:creationId xmlns:a16="http://schemas.microsoft.com/office/drawing/2014/main" id="{0C5F1A0F-3156-D584-3A4D-973704B7F261}"/>
                </a:ext>
              </a:extLst>
            </p:cNvPr>
            <p:cNvSpPr txBox="1"/>
            <p:nvPr/>
          </p:nvSpPr>
          <p:spPr>
            <a:xfrm>
              <a:off x="2021555" y="749532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B.</a:t>
              </a:r>
              <a:endParaRPr dirty="0"/>
            </a:p>
          </p:txBody>
        </p:sp>
      </p:grpSp>
      <p:sp>
        <p:nvSpPr>
          <p:cNvPr id="2" name="Google Shape;450;p20">
            <a:extLst>
              <a:ext uri="{FF2B5EF4-FFF2-40B4-BE49-F238E27FC236}">
                <a16:creationId xmlns:a16="http://schemas.microsoft.com/office/drawing/2014/main" id="{5E4BC023-792A-5F2E-DD1F-520F3B8AC81F}"/>
              </a:ext>
            </a:extLst>
          </p:cNvPr>
          <p:cNvSpPr txBox="1"/>
          <p:nvPr/>
        </p:nvSpPr>
        <p:spPr>
          <a:xfrm>
            <a:off x="0" y="0"/>
            <a:ext cx="4630994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Supplemental Figure S4. </a:t>
            </a:r>
            <a:r>
              <a:rPr lang="en-US" sz="1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11β-HSD2</a:t>
            </a:r>
            <a:r>
              <a:rPr lang="en-US" sz="1100" dirty="0">
                <a:solidFill>
                  <a:schemeClr val="dk1"/>
                </a:solidFill>
              </a:rPr>
              <a:t> qPCR and western blot analysis</a:t>
            </a:r>
            <a:endParaRPr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9BFDA81-B824-7155-5300-B83F1E6310C5}"/>
              </a:ext>
            </a:extLst>
          </p:cNvPr>
          <p:cNvGrpSpPr/>
          <p:nvPr/>
        </p:nvGrpSpPr>
        <p:grpSpPr>
          <a:xfrm>
            <a:off x="0" y="266207"/>
            <a:ext cx="1838869" cy="2371649"/>
            <a:chOff x="0" y="751083"/>
            <a:chExt cx="1966439" cy="25361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76678A5-3BFC-DF8D-9863-B4C4842B4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7455" y="889562"/>
              <a:ext cx="1608984" cy="2397701"/>
            </a:xfrm>
            <a:prstGeom prst="rect">
              <a:avLst/>
            </a:prstGeom>
          </p:spPr>
        </p:pic>
        <p:sp>
          <p:nvSpPr>
            <p:cNvPr id="31" name="Google Shape;123;p5">
              <a:extLst>
                <a:ext uri="{FF2B5EF4-FFF2-40B4-BE49-F238E27FC236}">
                  <a16:creationId xmlns:a16="http://schemas.microsoft.com/office/drawing/2014/main" id="{199D28EA-7EE8-847E-60E9-65D24A7613DE}"/>
                </a:ext>
              </a:extLst>
            </p:cNvPr>
            <p:cNvSpPr txBox="1"/>
            <p:nvPr/>
          </p:nvSpPr>
          <p:spPr>
            <a:xfrm>
              <a:off x="0" y="751083"/>
              <a:ext cx="357455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chemeClr val="dk1"/>
                  </a:solidFill>
                </a:rPr>
                <a:t>A.</a:t>
              </a:r>
              <a:endParaRPr dirty="0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38D1781D-2FE5-026A-BB2C-C9F1C55E4CC8}"/>
              </a:ext>
            </a:extLst>
          </p:cNvPr>
          <p:cNvGrpSpPr/>
          <p:nvPr/>
        </p:nvGrpSpPr>
        <p:grpSpPr>
          <a:xfrm>
            <a:off x="0" y="2656213"/>
            <a:ext cx="3880029" cy="1980649"/>
            <a:chOff x="0" y="3369434"/>
            <a:chExt cx="3880029" cy="198431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530A861-11FE-05B5-FA38-57B0B050211A}"/>
                </a:ext>
              </a:extLst>
            </p:cNvPr>
            <p:cNvGrpSpPr/>
            <p:nvPr/>
          </p:nvGrpSpPr>
          <p:grpSpPr>
            <a:xfrm>
              <a:off x="865494" y="4302692"/>
              <a:ext cx="1526621" cy="461927"/>
              <a:chOff x="6302242" y="3010873"/>
              <a:chExt cx="1526621" cy="461927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1A8C2FE3-CAB7-FE84-0441-42A175B4A2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2518" t="41601" r="35337" b="50839"/>
              <a:stretch/>
            </p:blipFill>
            <p:spPr>
              <a:xfrm>
                <a:off x="6302242" y="3010873"/>
                <a:ext cx="809758" cy="37637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E6A9AB3-1C24-4C67-BF1A-6A8247D862C2}"/>
                  </a:ext>
                </a:extLst>
              </p:cNvPr>
              <p:cNvSpPr txBox="1"/>
              <p:nvPr/>
            </p:nvSpPr>
            <p:spPr>
              <a:xfrm>
                <a:off x="7112000" y="3211190"/>
                <a:ext cx="716863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- 37 </a:t>
                </a:r>
                <a:r>
                  <a:rPr lang="en-US" sz="11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US" sz="11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DB4CF8D0-B820-6EF3-B703-C1918467DAEA}"/>
                </a:ext>
              </a:extLst>
            </p:cNvPr>
            <p:cNvGrpSpPr/>
            <p:nvPr/>
          </p:nvGrpSpPr>
          <p:grpSpPr>
            <a:xfrm>
              <a:off x="0" y="3369434"/>
              <a:ext cx="3880029" cy="1984310"/>
              <a:chOff x="0" y="3720833"/>
              <a:chExt cx="3880029" cy="198431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93E20185-9810-B15C-7892-9D4D289EE236}"/>
                  </a:ext>
                </a:extLst>
              </p:cNvPr>
              <p:cNvGrpSpPr/>
              <p:nvPr/>
            </p:nvGrpSpPr>
            <p:grpSpPr>
              <a:xfrm>
                <a:off x="0" y="3720833"/>
                <a:ext cx="1633630" cy="1735291"/>
                <a:chOff x="502154" y="6434522"/>
                <a:chExt cx="1633630" cy="1735291"/>
              </a:xfrm>
            </p:grpSpPr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79CDD44A-0832-2339-4206-E458194BA160}"/>
                    </a:ext>
                  </a:extLst>
                </p:cNvPr>
                <p:cNvGrpSpPr/>
                <p:nvPr/>
              </p:nvGrpSpPr>
              <p:grpSpPr>
                <a:xfrm>
                  <a:off x="517485" y="6587260"/>
                  <a:ext cx="1618299" cy="1582553"/>
                  <a:chOff x="2158790" y="6573001"/>
                  <a:chExt cx="1618299" cy="1582553"/>
                </a:xfrm>
              </p:grpSpPr>
              <p:grpSp>
                <p:nvGrpSpPr>
                  <p:cNvPr id="12" name="Group 11">
                    <a:extLst>
                      <a:ext uri="{FF2B5EF4-FFF2-40B4-BE49-F238E27FC236}">
                        <a16:creationId xmlns:a16="http://schemas.microsoft.com/office/drawing/2014/main" id="{80A66477-7812-A56E-A4E2-ABA3EB18CA3D}"/>
                      </a:ext>
                    </a:extLst>
                  </p:cNvPr>
                  <p:cNvGrpSpPr/>
                  <p:nvPr/>
                </p:nvGrpSpPr>
                <p:grpSpPr>
                  <a:xfrm>
                    <a:off x="3067593" y="6573001"/>
                    <a:ext cx="709496" cy="691141"/>
                    <a:chOff x="2333809" y="6586301"/>
                    <a:chExt cx="709496" cy="691141"/>
                  </a:xfrm>
                </p:grpSpPr>
                <p:sp>
                  <p:nvSpPr>
                    <p:cNvPr id="16" name="TextBox 15">
                      <a:extLst>
                        <a:ext uri="{FF2B5EF4-FFF2-40B4-BE49-F238E27FC236}">
                          <a16:creationId xmlns:a16="http://schemas.microsoft.com/office/drawing/2014/main" id="{C8D17E6E-2689-52A3-EBFC-D4163B7D52C8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2560000" y="6792607"/>
                      <a:ext cx="68961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F_AGA</a:t>
                      </a:r>
                    </a:p>
                  </p:txBody>
                </p:sp>
                <p:sp>
                  <p:nvSpPr>
                    <p:cNvPr id="17" name="TextBox 16">
                      <a:extLst>
                        <a:ext uri="{FF2B5EF4-FFF2-40B4-BE49-F238E27FC236}">
                          <a16:creationId xmlns:a16="http://schemas.microsoft.com/office/drawing/2014/main" id="{84460963-2219-E5FB-3B06-FE9A2B92688F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2127503" y="6794136"/>
                      <a:ext cx="68961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F_FGR</a:t>
                      </a:r>
                    </a:p>
                  </p:txBody>
                </p:sp>
              </p:grpSp>
              <p:sp>
                <p:nvSpPr>
                  <p:cNvPr id="13" name="Google Shape;386;p15">
                    <a:extLst>
                      <a:ext uri="{FF2B5EF4-FFF2-40B4-BE49-F238E27FC236}">
                        <a16:creationId xmlns:a16="http://schemas.microsoft.com/office/drawing/2014/main" id="{B60727E3-EFE2-B828-61AA-0DDD42534D77}"/>
                      </a:ext>
                    </a:extLst>
                  </p:cNvPr>
                  <p:cNvSpPr txBox="1"/>
                  <p:nvPr/>
                </p:nvSpPr>
                <p:spPr>
                  <a:xfrm>
                    <a:off x="2173779" y="7394302"/>
                    <a:ext cx="835174" cy="27695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l-GR" sz="1200" b="1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11β-</a:t>
                    </a:r>
                    <a:r>
                      <a:rPr lang="en-US" sz="1200" b="1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HSD</a:t>
                    </a:r>
                    <a:endParaRPr sz="12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" name="Google Shape;386;p15">
                    <a:extLst>
                      <a:ext uri="{FF2B5EF4-FFF2-40B4-BE49-F238E27FC236}">
                        <a16:creationId xmlns:a16="http://schemas.microsoft.com/office/drawing/2014/main" id="{5772D902-958D-27FC-9119-2A394403DD4F}"/>
                      </a:ext>
                    </a:extLst>
                  </p:cNvPr>
                  <p:cNvSpPr txBox="1"/>
                  <p:nvPr/>
                </p:nvSpPr>
                <p:spPr>
                  <a:xfrm>
                    <a:off x="2158790" y="7878595"/>
                    <a:ext cx="835174" cy="27695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US" sz="1200" b="1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Vinculin</a:t>
                    </a:r>
                    <a:endParaRPr sz="12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1" name="Google Shape;382;p15">
                  <a:extLst>
                    <a:ext uri="{FF2B5EF4-FFF2-40B4-BE49-F238E27FC236}">
                      <a16:creationId xmlns:a16="http://schemas.microsoft.com/office/drawing/2014/main" id="{63B20B82-CE73-E9CA-7077-B478DCCB4DC0}"/>
                    </a:ext>
                  </a:extLst>
                </p:cNvPr>
                <p:cNvSpPr txBox="1"/>
                <p:nvPr/>
              </p:nvSpPr>
              <p:spPr>
                <a:xfrm>
                  <a:off x="502154" y="6434522"/>
                  <a:ext cx="396522" cy="2769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 dirty="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D.</a:t>
                  </a:r>
                  <a:endParaRPr dirty="0"/>
                </a:p>
              </p:txBody>
            </p:sp>
          </p:grpSp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27D8F9A2-8579-6DA2-7DA4-691781CF8AE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12874" r="23512" b="1"/>
              <a:stretch/>
            </p:blipFill>
            <p:spPr>
              <a:xfrm>
                <a:off x="2197596" y="4189379"/>
                <a:ext cx="1682433" cy="1515764"/>
              </a:xfrm>
              <a:prstGeom prst="rect">
                <a:avLst/>
              </a:prstGeom>
            </p:spPr>
          </p:pic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DFB183B-AF87-5C44-3AA0-2688E70AEFBE}"/>
                </a:ext>
              </a:extLst>
            </p:cNvPr>
            <p:cNvGrpSpPr/>
            <p:nvPr/>
          </p:nvGrpSpPr>
          <p:grpSpPr>
            <a:xfrm>
              <a:off x="865494" y="4693621"/>
              <a:ext cx="1605169" cy="581238"/>
              <a:chOff x="6681945" y="2246899"/>
              <a:chExt cx="1605169" cy="581238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1E43ECF9-4795-4E3B-A96D-B43A9CF5FB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52182" t="27408" r="35674" b="63315"/>
              <a:stretch/>
            </p:blipFill>
            <p:spPr>
              <a:xfrm>
                <a:off x="6681945" y="2310514"/>
                <a:ext cx="809758" cy="46186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3732C6C-5C37-ACC6-692C-05A109DE4CBD}"/>
                  </a:ext>
                </a:extLst>
              </p:cNvPr>
              <p:cNvSpPr txBox="1"/>
              <p:nvPr/>
            </p:nvSpPr>
            <p:spPr>
              <a:xfrm>
                <a:off x="7491703" y="2246899"/>
                <a:ext cx="79541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- 150 </a:t>
                </a:r>
                <a:r>
                  <a:rPr lang="en-US" sz="11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US" sz="11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74ADCD9-DF30-C764-4CF0-F48078E83C7C}"/>
                  </a:ext>
                </a:extLst>
              </p:cNvPr>
              <p:cNvSpPr txBox="1"/>
              <p:nvPr/>
            </p:nvSpPr>
            <p:spPr>
              <a:xfrm>
                <a:off x="7491702" y="2566527"/>
                <a:ext cx="79541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- 100 </a:t>
                </a:r>
                <a:r>
                  <a:rPr lang="en-US" sz="11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US" sz="11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7A223A85-365B-5082-4F0D-3956288A7B0E}"/>
              </a:ext>
            </a:extLst>
          </p:cNvPr>
          <p:cNvGrpSpPr/>
          <p:nvPr/>
        </p:nvGrpSpPr>
        <p:grpSpPr>
          <a:xfrm>
            <a:off x="0" y="6821660"/>
            <a:ext cx="3754439" cy="2218684"/>
            <a:chOff x="0" y="6054555"/>
            <a:chExt cx="3754439" cy="221815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93C1AED-AFFF-28D4-A695-B9A1BB42BE7B}"/>
                </a:ext>
              </a:extLst>
            </p:cNvPr>
            <p:cNvGrpSpPr/>
            <p:nvPr/>
          </p:nvGrpSpPr>
          <p:grpSpPr>
            <a:xfrm>
              <a:off x="0" y="6054555"/>
              <a:ext cx="2518619" cy="2142672"/>
              <a:chOff x="0" y="6054555"/>
              <a:chExt cx="2518619" cy="2142672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FFC018C-2136-5C4D-2C33-F49B88784AE6}"/>
                  </a:ext>
                </a:extLst>
              </p:cNvPr>
              <p:cNvGrpSpPr/>
              <p:nvPr/>
            </p:nvGrpSpPr>
            <p:grpSpPr>
              <a:xfrm>
                <a:off x="0" y="6054555"/>
                <a:ext cx="1589528" cy="1954951"/>
                <a:chOff x="-158652" y="5974947"/>
                <a:chExt cx="1589528" cy="1954951"/>
              </a:xfrm>
            </p:grpSpPr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87B7CC4D-F018-9A1D-AB15-EAF9CC376BCD}"/>
                    </a:ext>
                  </a:extLst>
                </p:cNvPr>
                <p:cNvGrpSpPr/>
                <p:nvPr/>
              </p:nvGrpSpPr>
              <p:grpSpPr>
                <a:xfrm>
                  <a:off x="753163" y="5974947"/>
                  <a:ext cx="677713" cy="1027845"/>
                  <a:chOff x="2290698" y="274980"/>
                  <a:chExt cx="677713" cy="1027845"/>
                </a:xfrm>
              </p:grpSpPr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F7C673C-0588-5D26-38DF-31A6B4788BC9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2315989" y="650403"/>
                    <a:ext cx="1027845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2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F_Cesarean</a:t>
                    </a:r>
                    <a:endParaRPr 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C8BFC9DD-BB56-BA2A-062A-E3150129D091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992219" y="724544"/>
                    <a:ext cx="873957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2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F_Vaginal</a:t>
                    </a:r>
                    <a:endParaRPr 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DDEB203C-C5DF-9129-56E2-4CA9714F9B6D}"/>
                    </a:ext>
                  </a:extLst>
                </p:cNvPr>
                <p:cNvGrpSpPr/>
                <p:nvPr/>
              </p:nvGrpSpPr>
              <p:grpSpPr>
                <a:xfrm>
                  <a:off x="-158652" y="6145333"/>
                  <a:ext cx="838363" cy="1784565"/>
                  <a:chOff x="-326885" y="2931437"/>
                  <a:chExt cx="838363" cy="1784565"/>
                </a:xfrm>
              </p:grpSpPr>
              <p:grpSp>
                <p:nvGrpSpPr>
                  <p:cNvPr id="57" name="Group 56">
                    <a:extLst>
                      <a:ext uri="{FF2B5EF4-FFF2-40B4-BE49-F238E27FC236}">
                        <a16:creationId xmlns:a16="http://schemas.microsoft.com/office/drawing/2014/main" id="{D41A6BA2-5EC6-B70F-A295-00B2D49A1D06}"/>
                      </a:ext>
                    </a:extLst>
                  </p:cNvPr>
                  <p:cNvGrpSpPr/>
                  <p:nvPr/>
                </p:nvGrpSpPr>
                <p:grpSpPr>
                  <a:xfrm>
                    <a:off x="-323696" y="3926894"/>
                    <a:ext cx="835174" cy="789108"/>
                    <a:chOff x="682460" y="3915454"/>
                    <a:chExt cx="835174" cy="789108"/>
                  </a:xfrm>
                </p:grpSpPr>
                <p:sp>
                  <p:nvSpPr>
                    <p:cNvPr id="59" name="Google Shape;386;p15">
                      <a:extLst>
                        <a:ext uri="{FF2B5EF4-FFF2-40B4-BE49-F238E27FC236}">
                          <a16:creationId xmlns:a16="http://schemas.microsoft.com/office/drawing/2014/main" id="{E534A0EF-7CD7-3E7B-3FBD-BCFA686AE67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2460" y="3915454"/>
                      <a:ext cx="835174" cy="27695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spAutoFit/>
                    </a:bodyPr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l-GR" sz="12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11β-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HSD</a:t>
                      </a:r>
                      <a:endParaRPr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0" name="Google Shape;386;p15">
                      <a:extLst>
                        <a:ext uri="{FF2B5EF4-FFF2-40B4-BE49-F238E27FC236}">
                          <a16:creationId xmlns:a16="http://schemas.microsoft.com/office/drawing/2014/main" id="{EB475A86-BE19-C3F5-F8E2-DDBF68B9279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2460" y="4427603"/>
                      <a:ext cx="835174" cy="27695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spAutoFit/>
                    </a:bodyPr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Vinculin</a:t>
                      </a:r>
                      <a:endParaRPr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58" name="Google Shape;382;p15">
                    <a:extLst>
                      <a:ext uri="{FF2B5EF4-FFF2-40B4-BE49-F238E27FC236}">
                        <a16:creationId xmlns:a16="http://schemas.microsoft.com/office/drawing/2014/main" id="{7000BEE5-B391-239B-A60B-4692332CA96F}"/>
                      </a:ext>
                    </a:extLst>
                  </p:cNvPr>
                  <p:cNvSpPr txBox="1"/>
                  <p:nvPr/>
                </p:nvSpPr>
                <p:spPr>
                  <a:xfrm>
                    <a:off x="-326885" y="2931437"/>
                    <a:ext cx="396522" cy="27695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US" sz="12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F.</a:t>
                    </a:r>
                    <a:endParaRPr dirty="0"/>
                  </a:p>
                </p:txBody>
              </p:sp>
            </p:grp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F959BA3D-1145-42B7-E8FB-417F3F485640}"/>
                  </a:ext>
                </a:extLst>
              </p:cNvPr>
              <p:cNvGrpSpPr/>
              <p:nvPr/>
            </p:nvGrpSpPr>
            <p:grpSpPr>
              <a:xfrm>
                <a:off x="824823" y="7540525"/>
                <a:ext cx="1687972" cy="656702"/>
                <a:chOff x="7160836" y="2670692"/>
                <a:chExt cx="1687972" cy="656702"/>
              </a:xfrm>
            </p:grpSpPr>
            <p:pic>
              <p:nvPicPr>
                <p:cNvPr id="74" name="Picture 73">
                  <a:extLst>
                    <a:ext uri="{FF2B5EF4-FFF2-40B4-BE49-F238E27FC236}">
                      <a16:creationId xmlns:a16="http://schemas.microsoft.com/office/drawing/2014/main" id="{09A46968-1C79-6DD5-52BC-CA30BE2B21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l="66313" t="36431" r="20395" b="53663"/>
                <a:stretch/>
              </p:blipFill>
              <p:spPr>
                <a:xfrm>
                  <a:off x="7160836" y="2754616"/>
                  <a:ext cx="886266" cy="493157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2500CAA5-77D0-49B4-CF74-B4A9CE9022A0}"/>
                    </a:ext>
                  </a:extLst>
                </p:cNvPr>
                <p:cNvSpPr txBox="1"/>
                <p:nvPr/>
              </p:nvSpPr>
              <p:spPr>
                <a:xfrm>
                  <a:off x="8023860" y="2670692"/>
                  <a:ext cx="824948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- 150 </a:t>
                  </a:r>
                  <a:r>
                    <a:rPr lang="en-US" sz="11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US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B9180430-1D29-0E47-D033-EAE57CAF8EE7}"/>
                    </a:ext>
                  </a:extLst>
                </p:cNvPr>
                <p:cNvSpPr txBox="1"/>
                <p:nvPr/>
              </p:nvSpPr>
              <p:spPr>
                <a:xfrm>
                  <a:off x="8023860" y="3065783"/>
                  <a:ext cx="824948" cy="2616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- 100 </a:t>
                  </a:r>
                  <a:r>
                    <a:rPr lang="en-US" sz="11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US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76BE77BB-94CD-8BEE-E101-601AD83116D2}"/>
                  </a:ext>
                </a:extLst>
              </p:cNvPr>
              <p:cNvGrpSpPr/>
              <p:nvPr/>
            </p:nvGrpSpPr>
            <p:grpSpPr>
              <a:xfrm>
                <a:off x="824823" y="7168656"/>
                <a:ext cx="1693796" cy="465862"/>
                <a:chOff x="7236069" y="3707001"/>
                <a:chExt cx="1693796" cy="465862"/>
              </a:xfrm>
            </p:grpSpPr>
            <p:pic>
              <p:nvPicPr>
                <p:cNvPr id="4" name="Picture 3">
                  <a:extLst>
                    <a:ext uri="{FF2B5EF4-FFF2-40B4-BE49-F238E27FC236}">
                      <a16:creationId xmlns:a16="http://schemas.microsoft.com/office/drawing/2014/main" id="{FD74B82B-8871-AC75-3747-7BE171B808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l="67442" t="55584" r="19266" b="36774"/>
                <a:stretch/>
              </p:blipFill>
              <p:spPr>
                <a:xfrm>
                  <a:off x="7236069" y="3707001"/>
                  <a:ext cx="886266" cy="380445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1E4955EA-06E3-EB48-93AD-BEDE966C1FD5}"/>
                    </a:ext>
                  </a:extLst>
                </p:cNvPr>
                <p:cNvSpPr txBox="1"/>
                <p:nvPr/>
              </p:nvSpPr>
              <p:spPr>
                <a:xfrm>
                  <a:off x="8104917" y="3911253"/>
                  <a:ext cx="824948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- 37 </a:t>
                  </a:r>
                  <a:r>
                    <a:rPr lang="en-US" sz="11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US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A5BC81B-792A-2432-BBE2-F512679CF6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7561" t="10010" r="32720"/>
            <a:stretch/>
          </p:blipFill>
          <p:spPr>
            <a:xfrm>
              <a:off x="2445134" y="6553016"/>
              <a:ext cx="1309305" cy="1719694"/>
            </a:xfrm>
            <a:prstGeom prst="rect">
              <a:avLst/>
            </a:prstGeom>
          </p:spPr>
        </p:pic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DAD032EA-10F1-47A0-906E-54CED01108D1}"/>
              </a:ext>
            </a:extLst>
          </p:cNvPr>
          <p:cNvGrpSpPr/>
          <p:nvPr/>
        </p:nvGrpSpPr>
        <p:grpSpPr>
          <a:xfrm>
            <a:off x="0" y="4686836"/>
            <a:ext cx="3818150" cy="2011680"/>
            <a:chOff x="3619637" y="3349754"/>
            <a:chExt cx="3818150" cy="201532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38CADD2-09AC-344E-12A2-E07CF4AB6A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22603" t="23138" r="34634"/>
            <a:stretch/>
          </p:blipFill>
          <p:spPr>
            <a:xfrm>
              <a:off x="5999981" y="3724829"/>
              <a:ext cx="1437806" cy="1640245"/>
            </a:xfrm>
            <a:prstGeom prst="rect">
              <a:avLst/>
            </a:prstGeom>
          </p:spPr>
        </p:pic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65402AB2-48FD-FDAB-1D0F-6DA9A4D538B5}"/>
                </a:ext>
              </a:extLst>
            </p:cNvPr>
            <p:cNvGrpSpPr/>
            <p:nvPr/>
          </p:nvGrpSpPr>
          <p:grpSpPr>
            <a:xfrm>
              <a:off x="3619637" y="3349754"/>
              <a:ext cx="2426407" cy="1918577"/>
              <a:chOff x="3619637" y="3349754"/>
              <a:chExt cx="2426407" cy="1918577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201F20F0-1DA2-0F84-A912-B1FB1D6CA719}"/>
                  </a:ext>
                </a:extLst>
              </p:cNvPr>
              <p:cNvGrpSpPr/>
              <p:nvPr/>
            </p:nvGrpSpPr>
            <p:grpSpPr>
              <a:xfrm>
                <a:off x="3619637" y="3349754"/>
                <a:ext cx="1577816" cy="1763818"/>
                <a:chOff x="-326885" y="2931437"/>
                <a:chExt cx="1577816" cy="1763818"/>
              </a:xfrm>
            </p:grpSpPr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71AA2C30-E85C-0D12-6178-027BAA718205}"/>
                    </a:ext>
                  </a:extLst>
                </p:cNvPr>
                <p:cNvGrpSpPr/>
                <p:nvPr/>
              </p:nvGrpSpPr>
              <p:grpSpPr>
                <a:xfrm>
                  <a:off x="-283418" y="3057245"/>
                  <a:ext cx="1534349" cy="1638010"/>
                  <a:chOff x="722738" y="3045805"/>
                  <a:chExt cx="1534349" cy="1638010"/>
                </a:xfrm>
              </p:grpSpPr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7713E5F4-2104-FF9D-0C5C-F5B90DC35399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97224" y="3285774"/>
                    <a:ext cx="689612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F_AGA</a:t>
                    </a:r>
                  </a:p>
                </p:txBody>
              </p:sp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F51AD1F6-90F7-C685-4848-F14C8158A5BE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756950" y="3268943"/>
                    <a:ext cx="723275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M_AGA</a:t>
                    </a:r>
                  </a:p>
                </p:txBody>
              </p:sp>
              <p:sp>
                <p:nvSpPr>
                  <p:cNvPr id="45" name="Google Shape;386;p15">
                    <a:extLst>
                      <a:ext uri="{FF2B5EF4-FFF2-40B4-BE49-F238E27FC236}">
                        <a16:creationId xmlns:a16="http://schemas.microsoft.com/office/drawing/2014/main" id="{C486023E-CF9A-9DBB-4986-5C94694F2DA9}"/>
                      </a:ext>
                    </a:extLst>
                  </p:cNvPr>
                  <p:cNvSpPr txBox="1"/>
                  <p:nvPr/>
                </p:nvSpPr>
                <p:spPr>
                  <a:xfrm>
                    <a:off x="722738" y="3906663"/>
                    <a:ext cx="835174" cy="27695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l-GR" sz="1200" b="1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11β-</a:t>
                    </a:r>
                    <a:r>
                      <a:rPr lang="en-US" sz="1200" b="1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HSD</a:t>
                    </a:r>
                    <a:endParaRPr sz="12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" name="Google Shape;386;p15">
                    <a:extLst>
                      <a:ext uri="{FF2B5EF4-FFF2-40B4-BE49-F238E27FC236}">
                        <a16:creationId xmlns:a16="http://schemas.microsoft.com/office/drawing/2014/main" id="{EC823DA2-307F-29B4-4A9F-03B77972F474}"/>
                      </a:ext>
                    </a:extLst>
                  </p:cNvPr>
                  <p:cNvSpPr txBox="1"/>
                  <p:nvPr/>
                </p:nvSpPr>
                <p:spPr>
                  <a:xfrm>
                    <a:off x="722738" y="4406856"/>
                    <a:ext cx="835174" cy="27695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US" sz="1200" b="1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rPr>
                      <a:t>Vinculin</a:t>
                    </a:r>
                    <a:endParaRPr sz="12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0" name="Google Shape;382;p15">
                  <a:extLst>
                    <a:ext uri="{FF2B5EF4-FFF2-40B4-BE49-F238E27FC236}">
                      <a16:creationId xmlns:a16="http://schemas.microsoft.com/office/drawing/2014/main" id="{B95513C0-5D45-4A90-FC1A-61A77B364312}"/>
                    </a:ext>
                  </a:extLst>
                </p:cNvPr>
                <p:cNvSpPr txBox="1"/>
                <p:nvPr/>
              </p:nvSpPr>
              <p:spPr>
                <a:xfrm>
                  <a:off x="-326885" y="2931437"/>
                  <a:ext cx="396522" cy="27695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 dirty="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E.</a:t>
                  </a:r>
                  <a:endParaRPr dirty="0"/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8D6FE8AD-3776-687C-D148-77B8ADB7A624}"/>
                  </a:ext>
                </a:extLst>
              </p:cNvPr>
              <p:cNvGrpSpPr/>
              <p:nvPr/>
            </p:nvGrpSpPr>
            <p:grpSpPr>
              <a:xfrm>
                <a:off x="4465887" y="4647300"/>
                <a:ext cx="1580157" cy="621031"/>
                <a:chOff x="5732060" y="4201189"/>
                <a:chExt cx="1580157" cy="621031"/>
              </a:xfrm>
            </p:grpSpPr>
            <p:pic>
              <p:nvPicPr>
                <p:cNvPr id="47" name="Picture 46">
                  <a:extLst>
                    <a:ext uri="{FF2B5EF4-FFF2-40B4-BE49-F238E27FC236}">
                      <a16:creationId xmlns:a16="http://schemas.microsoft.com/office/drawing/2014/main" id="{51766439-DE65-770B-B4DF-334F5CDF2C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l="44541" t="66928" r="43689" b="23614"/>
                <a:stretch/>
              </p:blipFill>
              <p:spPr>
                <a:xfrm>
                  <a:off x="5732060" y="4293561"/>
                  <a:ext cx="784746" cy="47084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DC594047-9E2C-6D33-CC3E-E767504E828A}"/>
                    </a:ext>
                  </a:extLst>
                </p:cNvPr>
                <p:cNvSpPr txBox="1"/>
                <p:nvPr/>
              </p:nvSpPr>
              <p:spPr>
                <a:xfrm>
                  <a:off x="6516806" y="4560610"/>
                  <a:ext cx="795411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- 100 </a:t>
                  </a:r>
                  <a:r>
                    <a:rPr lang="en-US" sz="11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US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31D8BAB6-9D9C-3C7F-F2E2-09D72457C1F5}"/>
                    </a:ext>
                  </a:extLst>
                </p:cNvPr>
                <p:cNvSpPr txBox="1"/>
                <p:nvPr/>
              </p:nvSpPr>
              <p:spPr>
                <a:xfrm>
                  <a:off x="6516805" y="4201189"/>
                  <a:ext cx="795411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- 150 </a:t>
                  </a:r>
                  <a:r>
                    <a:rPr lang="en-US" sz="11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US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1BA9FF12-9079-A5DC-EC0D-55C07CB6354B}"/>
                  </a:ext>
                </a:extLst>
              </p:cNvPr>
              <p:cNvGrpSpPr/>
              <p:nvPr/>
            </p:nvGrpSpPr>
            <p:grpSpPr>
              <a:xfrm>
                <a:off x="4465887" y="4289241"/>
                <a:ext cx="1501609" cy="425451"/>
                <a:chOff x="5732060" y="3713364"/>
                <a:chExt cx="1501609" cy="425451"/>
              </a:xfrm>
            </p:grpSpPr>
            <p:sp>
              <p:nvSpPr>
                <p:cNvPr id="105" name="TextBox 104">
                  <a:extLst>
                    <a:ext uri="{FF2B5EF4-FFF2-40B4-BE49-F238E27FC236}">
                      <a16:creationId xmlns:a16="http://schemas.microsoft.com/office/drawing/2014/main" id="{C6EC1E81-2156-4F66-9468-D338C945B939}"/>
                    </a:ext>
                  </a:extLst>
                </p:cNvPr>
                <p:cNvSpPr txBox="1"/>
                <p:nvPr/>
              </p:nvSpPr>
              <p:spPr>
                <a:xfrm>
                  <a:off x="6516806" y="3877205"/>
                  <a:ext cx="716863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- 37 </a:t>
                  </a:r>
                  <a:r>
                    <a:rPr lang="en-US" sz="11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US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06" name="Picture 105">
                  <a:extLst>
                    <a:ext uri="{FF2B5EF4-FFF2-40B4-BE49-F238E27FC236}">
                      <a16:creationId xmlns:a16="http://schemas.microsoft.com/office/drawing/2014/main" id="{6B9641A0-A4D5-9D00-E264-337B27090D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45557" t="66000" r="42673" b="26541"/>
                <a:stretch/>
              </p:blipFill>
              <p:spPr>
                <a:xfrm>
                  <a:off x="5732060" y="3713364"/>
                  <a:ext cx="784746" cy="371319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4228137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13964</TotalTime>
  <Words>416</Words>
  <Application>Microsoft Office PowerPoint</Application>
  <PresentationFormat>On-screen Show (4:3)</PresentationFormat>
  <Paragraphs>154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Grace Chung</dc:creator>
  <cp:lastModifiedBy>MDPI</cp:lastModifiedBy>
  <cp:revision>37</cp:revision>
  <cp:lastPrinted>2022-11-08T21:36:52Z</cp:lastPrinted>
  <dcterms:created xsi:type="dcterms:W3CDTF">2022-10-21T04:55:05Z</dcterms:created>
  <dcterms:modified xsi:type="dcterms:W3CDTF">2024-04-16T05:14:53Z</dcterms:modified>
</cp:coreProperties>
</file>